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09" r:id="rId8"/>
    <p:sldId id="1804" r:id="rId9"/>
    <p:sldId id="1753" r:id="rId10"/>
    <p:sldId id="1755" r:id="rId11"/>
    <p:sldId id="1756" r:id="rId12"/>
    <p:sldId id="1752" r:id="rId13"/>
    <p:sldId id="1757" r:id="rId14"/>
    <p:sldId id="1758" r:id="rId15"/>
    <p:sldId id="1768" r:id="rId16"/>
    <p:sldId id="1728" r:id="rId17"/>
    <p:sldId id="1780" r:id="rId18"/>
    <p:sldId id="1781" r:id="rId19"/>
    <p:sldId id="1760" r:id="rId20"/>
    <p:sldId id="1789" r:id="rId21"/>
    <p:sldId id="1790" r:id="rId22"/>
    <p:sldId id="1783" r:id="rId23"/>
    <p:sldId id="1785" r:id="rId24"/>
    <p:sldId id="1786" r:id="rId25"/>
    <p:sldId id="1761" r:id="rId26"/>
    <p:sldId id="1792" r:id="rId27"/>
    <p:sldId id="1793" r:id="rId28"/>
    <p:sldId id="1794" r:id="rId29"/>
    <p:sldId id="1806" r:id="rId30"/>
    <p:sldId id="1796" r:id="rId31"/>
    <p:sldId id="1797" r:id="rId32"/>
    <p:sldId id="1807" r:id="rId33"/>
    <p:sldId id="1808" r:id="rId34"/>
    <p:sldId id="1803" r:id="rId35"/>
    <p:sldId id="1763" r:id="rId36"/>
    <p:sldId id="1777"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59595A"/>
    <a:srgbClr val="ECECFF"/>
    <a:srgbClr val="374154"/>
    <a:srgbClr val="F78898"/>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355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190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5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846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802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736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8491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3/4/23 1:48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9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19.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40.png"/><Relationship Id="rId26"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1.pn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19.svg"/><Relationship Id="rId1" Type="http://schemas.openxmlformats.org/officeDocument/2006/relationships/slideLayout" Target="../slideLayouts/slideLayout6.xml"/><Relationship Id="rId24" Type="http://schemas.openxmlformats.org/officeDocument/2006/relationships/image" Target="../media/image44.png"/><Relationship Id="rId15" Type="http://schemas.openxmlformats.org/officeDocument/2006/relationships/image" Target="NULL"/><Relationship Id="rId23" Type="http://schemas.openxmlformats.org/officeDocument/2006/relationships/image" Target="../media/image43.png"/><Relationship Id="rId19" Type="http://schemas.openxmlformats.org/officeDocument/2006/relationships/image" Target="../media/image18.png"/><Relationship Id="rId14" Type="http://schemas.openxmlformats.org/officeDocument/2006/relationships/image" Target="../media/image37.png"/><Relationship Id="rId22" Type="http://schemas.openxmlformats.org/officeDocument/2006/relationships/image" Target="../media/image42.png"/><Relationship Id="rId27"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hyperlink" Target="https://gitee.com/mindspore/mindspore/tree/r1.8/mindspore/ccsrc/frontend/parallel/ops_info" TargetMode="External"/><Relationship Id="rId2" Type="http://schemas.openxmlformats.org/officeDocument/2006/relationships/hyperlink" Target="https://gitee.com/mindspore/mindspore/tree/r1.8/mindspore/ccsrc/frontend/parallel/tensor_layout" TargetMode="Externa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9.tiff"/><Relationship Id="rId4" Type="http://schemas.openxmlformats.org/officeDocument/2006/relationships/hyperlink" Target="https://gitee.com/mindspore/mindspore/tree/r1.8/mindspore/ccsrc/frontend/parallel/auto_parall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A20298AF-5047-2F45-95FE-204F0D4AE450}"/>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37ECC7C2-E8D6-B04E-93BE-FBBD44BC787D}"/>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dirty="0">
                <a:solidFill>
                  <a:schemeClr val="bg1"/>
                </a:solidFill>
                <a:latin typeface="Microsoft YaHei" panose="020B0503020204020204" pitchFamily="34" charset="-122"/>
                <a:ea typeface="Microsoft YaHei" panose="020B0503020204020204" pitchFamily="34" charset="-122"/>
              </a:rPr>
              <a:t>框架中的分布式</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IIII</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18374337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lang="zh-CN" altLang="en-US" sz="9600" b="1" dirty="0">
                <a:solidFill>
                  <a:srgbClr val="C00000"/>
                </a:solidFill>
                <a:cs typeface="Arial" pitchFamily="34" charset="0"/>
              </a:rPr>
              <a:t>分布式训练系统</a:t>
            </a:r>
          </a:p>
        </p:txBody>
      </p:sp>
    </p:spTree>
    <p:extLst>
      <p:ext uri="{BB962C8B-B14F-4D97-AF65-F5344CB8AC3E}">
        <p14:creationId xmlns:p14="http://schemas.microsoft.com/office/powerpoint/2010/main" val="41343889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spTree>
    <p:extLst>
      <p:ext uri="{BB962C8B-B14F-4D97-AF65-F5344CB8AC3E}">
        <p14:creationId xmlns:p14="http://schemas.microsoft.com/office/powerpoint/2010/main" val="828370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latin typeface="+mj-ea"/>
                <a:ea typeface="+mj-ea"/>
              </a:rPr>
              <a:t>分布式训练系统分类对比</a:t>
            </a:r>
            <a:endParaRPr lang="en-US" dirty="0">
              <a:latin typeface="+mj-ea"/>
              <a:ea typeface="+mj-ea"/>
            </a:endParaRPr>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r>
              <a:rPr lang="zh-CN" altLang="en-US" dirty="0">
                <a:latin typeface="+mj-ea"/>
                <a:ea typeface="+mj-ea"/>
              </a:rPr>
              <a:t>按照实现方式的不同，分为：</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框架内嵌</a:t>
            </a:r>
            <a:r>
              <a:rPr lang="zh-CN" altLang="en-US" dirty="0">
                <a:latin typeface="+mj-ea"/>
                <a:ea typeface="+mj-ea"/>
              </a:rPr>
              <a:t>分布式训练系统</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跨框架通用</a:t>
            </a:r>
            <a:r>
              <a:rPr lang="zh-CN" altLang="en-US" dirty="0">
                <a:latin typeface="+mj-ea"/>
                <a:ea typeface="+mj-ea"/>
              </a:rPr>
              <a:t>分布式训练系统</a:t>
            </a:r>
            <a:endParaRPr lang="en-US" altLang="zh-CN" dirty="0">
              <a:latin typeface="+mj-ea"/>
              <a:ea typeface="+mj-ea"/>
            </a:endParaRPr>
          </a:p>
        </p:txBody>
      </p:sp>
      <p:graphicFrame>
        <p:nvGraphicFramePr>
          <p:cNvPr id="6" name="Table 6">
            <a:extLst>
              <a:ext uri="{FF2B5EF4-FFF2-40B4-BE49-F238E27FC236}">
                <a16:creationId xmlns:a16="http://schemas.microsoft.com/office/drawing/2014/main" id="{2957ED08-AA09-4C41-9A29-92D4A8FD87DE}"/>
              </a:ext>
            </a:extLst>
          </p:cNvPr>
          <p:cNvGraphicFramePr>
            <a:graphicFrameLocks noGrp="1"/>
          </p:cNvGraphicFramePr>
          <p:nvPr>
            <p:extLst>
              <p:ext uri="{D42A27DB-BD31-4B8C-83A1-F6EECF244321}">
                <p14:modId xmlns:p14="http://schemas.microsoft.com/office/powerpoint/2010/main" val="4280616384"/>
              </p:ext>
            </p:extLst>
          </p:nvPr>
        </p:nvGraphicFramePr>
        <p:xfrm>
          <a:off x="1883830" y="3284984"/>
          <a:ext cx="8255000" cy="262128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564192605"/>
                    </a:ext>
                  </a:extLst>
                </a:gridCol>
                <a:gridCol w="2063750">
                  <a:extLst>
                    <a:ext uri="{9D8B030D-6E8A-4147-A177-3AD203B41FA5}">
                      <a16:colId xmlns:a16="http://schemas.microsoft.com/office/drawing/2014/main" val="1429271046"/>
                    </a:ext>
                  </a:extLst>
                </a:gridCol>
                <a:gridCol w="2063750">
                  <a:extLst>
                    <a:ext uri="{9D8B030D-6E8A-4147-A177-3AD203B41FA5}">
                      <a16:colId xmlns:a16="http://schemas.microsoft.com/office/drawing/2014/main" val="4202025510"/>
                    </a:ext>
                  </a:extLst>
                </a:gridCol>
                <a:gridCol w="2063750">
                  <a:extLst>
                    <a:ext uri="{9D8B030D-6E8A-4147-A177-3AD203B41FA5}">
                      <a16:colId xmlns:a16="http://schemas.microsoft.com/office/drawing/2014/main" val="325254178"/>
                    </a:ext>
                  </a:extLst>
                </a:gridCol>
              </a:tblGrid>
              <a:tr h="640080">
                <a:tc>
                  <a:txBody>
                    <a:bodyPr/>
                    <a:lstStyle/>
                    <a:p>
                      <a:pPr algn="ctr"/>
                      <a:endParaRPr lang="en-US" sz="2000" dirty="0"/>
                    </a:p>
                  </a:txBody>
                  <a:tcPr anchor="ctr">
                    <a:solidFill>
                      <a:srgbClr val="FFC000"/>
                    </a:solidFill>
                  </a:tcPr>
                </a:tc>
                <a:tc>
                  <a:txBody>
                    <a:bodyPr/>
                    <a:lstStyle/>
                    <a:p>
                      <a:pPr algn="ctr"/>
                      <a:r>
                        <a:rPr lang="en-US" altLang="zh-CN" sz="2000" dirty="0"/>
                        <a:t>TensorFlow/MindSpore</a:t>
                      </a:r>
                      <a:endParaRPr lang="en-US" sz="2000" dirty="0"/>
                    </a:p>
                  </a:txBody>
                  <a:tcPr anchor="ctr">
                    <a:solidFill>
                      <a:srgbClr val="FFC000"/>
                    </a:solidFill>
                  </a:tcPr>
                </a:tc>
                <a:tc>
                  <a:txBody>
                    <a:bodyPr/>
                    <a:lstStyle/>
                    <a:p>
                      <a:pPr algn="ctr"/>
                      <a:r>
                        <a:rPr lang="en-US" sz="2000" dirty="0"/>
                        <a:t>PyTorch</a:t>
                      </a:r>
                    </a:p>
                  </a:txBody>
                  <a:tcPr anchor="ctr">
                    <a:solidFill>
                      <a:srgbClr val="FFC000"/>
                    </a:solidFill>
                  </a:tcPr>
                </a:tc>
                <a:tc>
                  <a:txBody>
                    <a:bodyPr/>
                    <a:lstStyle/>
                    <a:p>
                      <a:pPr algn="ctr"/>
                      <a:r>
                        <a:rPr lang="en-US" sz="2000" dirty="0"/>
                        <a:t>Horovod</a:t>
                      </a:r>
                      <a:r>
                        <a:rPr lang="en-US" altLang="zh-CN" sz="2000" dirty="0"/>
                        <a:t>/</a:t>
                      </a:r>
                      <a:r>
                        <a:rPr lang="en-US" altLang="zh-CN" sz="2000" dirty="0" err="1"/>
                        <a:t>DeepSpeed</a:t>
                      </a:r>
                      <a:endParaRPr lang="en-US" sz="2000" dirty="0"/>
                    </a:p>
                  </a:txBody>
                  <a:tcPr anchor="ctr">
                    <a:solidFill>
                      <a:srgbClr val="FFC000"/>
                    </a:solidFill>
                  </a:tcPr>
                </a:tc>
                <a:extLst>
                  <a:ext uri="{0D108BD9-81ED-4DB2-BD59-A6C34878D82A}">
                    <a16:rowId xmlns:a16="http://schemas.microsoft.com/office/drawing/2014/main" val="970211544"/>
                  </a:ext>
                </a:extLst>
              </a:tr>
              <a:tr h="640080">
                <a:tc>
                  <a:txBody>
                    <a:bodyPr/>
                    <a:lstStyle/>
                    <a:p>
                      <a:pPr algn="l"/>
                      <a:r>
                        <a:rPr lang="zh-CN" altLang="en-US" sz="1800" dirty="0"/>
                        <a:t>分布式用户接口</a:t>
                      </a:r>
                    </a:p>
                  </a:txBody>
                  <a:tcPr anchor="ctr">
                    <a:solidFill>
                      <a:srgbClr val="FFC000">
                        <a:alpha val="20000"/>
                      </a:srgbClr>
                    </a:solidFill>
                  </a:tcPr>
                </a:tc>
                <a:tc>
                  <a:txBody>
                    <a:bodyPr/>
                    <a:lstStyle/>
                    <a:p>
                      <a:pPr algn="ctr"/>
                      <a:r>
                        <a:rPr lang="en-US" sz="1800" dirty="0"/>
                        <a:t>strategy list:</a:t>
                      </a:r>
                    </a:p>
                    <a:p>
                      <a:pPr algn="ctr"/>
                      <a:r>
                        <a:rPr lang="en-US" sz="1800" dirty="0"/>
                        <a:t>PS, All</a:t>
                      </a:r>
                      <a:r>
                        <a:rPr lang="en-US" altLang="zh-CN" sz="1800" dirty="0"/>
                        <a:t>-</a:t>
                      </a:r>
                      <a:r>
                        <a:rPr lang="en-US" sz="1800" dirty="0"/>
                        <a:t>Reduce</a:t>
                      </a:r>
                    </a:p>
                  </a:txBody>
                  <a:tcPr anchor="ctr">
                    <a:solidFill>
                      <a:srgbClr val="FFC000">
                        <a:alpha val="20000"/>
                      </a:srgbClr>
                    </a:solidFill>
                  </a:tcPr>
                </a:tc>
                <a:tc>
                  <a:txBody>
                    <a:bodyPr/>
                    <a:lstStyle/>
                    <a:p>
                      <a:pPr algn="ctr"/>
                      <a:r>
                        <a:rPr lang="en-US" sz="1800" dirty="0"/>
                        <a:t>p2p + collective comm.</a:t>
                      </a:r>
                    </a:p>
                  </a:txBody>
                  <a:tcPr anchor="ctr">
                    <a:solidFill>
                      <a:srgbClr val="FFC000">
                        <a:alpha val="20000"/>
                      </a:srgbClr>
                    </a:solidFill>
                  </a:tcPr>
                </a:tc>
                <a:tc>
                  <a:txBody>
                    <a:bodyPr/>
                    <a:lstStyle/>
                    <a:p>
                      <a:pPr algn="ctr"/>
                      <a:r>
                        <a:rPr lang="en-US" sz="1800" dirty="0"/>
                        <a:t>Distributed-Optimizer</a:t>
                      </a:r>
                    </a:p>
                  </a:txBody>
                  <a:tcPr anchor="ctr">
                    <a:solidFill>
                      <a:srgbClr val="FFC000">
                        <a:alpha val="20000"/>
                      </a:srgbClr>
                    </a:solidFill>
                  </a:tcPr>
                </a:tc>
                <a:extLst>
                  <a:ext uri="{0D108BD9-81ED-4DB2-BD59-A6C34878D82A}">
                    <a16:rowId xmlns:a16="http://schemas.microsoft.com/office/drawing/2014/main" val="2210272058"/>
                  </a:ext>
                </a:extLst>
              </a:tr>
              <a:tr h="640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dirty="0"/>
                        <a:t>执行单节点训练</a:t>
                      </a:r>
                      <a:endParaRPr lang="en-US" altLang="zh-CN" sz="1800" dirty="0"/>
                    </a:p>
                  </a:txBody>
                  <a:tcPr anchor="ctr">
                    <a:solidFill>
                      <a:schemeClr val="bg1"/>
                    </a:solidFill>
                  </a:tcPr>
                </a:tc>
                <a:tc>
                  <a:txBody>
                    <a:bodyPr/>
                    <a:lstStyle/>
                    <a:p>
                      <a:pPr algn="ctr"/>
                      <a:r>
                        <a:rPr lang="en-US" altLang="zh-CN" sz="1800" dirty="0"/>
                        <a:t>TensorFlow/MindSpore</a:t>
                      </a:r>
                      <a:endParaRPr lang="en-US" sz="1800" dirty="0"/>
                    </a:p>
                  </a:txBody>
                  <a:tcPr anchor="ctr">
                    <a:solidFill>
                      <a:schemeClr val="bg1"/>
                    </a:solidFill>
                  </a:tcPr>
                </a:tc>
                <a:tc>
                  <a:txBody>
                    <a:bodyPr/>
                    <a:lstStyle/>
                    <a:p>
                      <a:pPr algn="ctr"/>
                      <a:r>
                        <a:rPr lang="en-US" sz="1800" dirty="0"/>
                        <a:t>PyTorch</a:t>
                      </a:r>
                    </a:p>
                  </a:txBody>
                  <a:tcPr anchor="ctr">
                    <a:solidFill>
                      <a:schemeClr val="bg1"/>
                    </a:solidFill>
                  </a:tcPr>
                </a:tc>
                <a:tc>
                  <a:txBody>
                    <a:bodyPr/>
                    <a:lstStyle/>
                    <a:p>
                      <a:pPr algn="ctr"/>
                      <a:r>
                        <a:rPr lang="en-US" sz="1800" dirty="0"/>
                        <a:t>N/A</a:t>
                      </a:r>
                    </a:p>
                  </a:txBody>
                  <a:tcPr anchor="ctr">
                    <a:solidFill>
                      <a:schemeClr val="bg1"/>
                    </a:solidFill>
                  </a:tcPr>
                </a:tc>
                <a:extLst>
                  <a:ext uri="{0D108BD9-81ED-4DB2-BD59-A6C34878D82A}">
                    <a16:rowId xmlns:a16="http://schemas.microsoft.com/office/drawing/2014/main" val="674832178"/>
                  </a:ext>
                </a:extLst>
              </a:tr>
              <a:tr h="640080">
                <a:tc>
                  <a:txBody>
                    <a:bodyPr/>
                    <a:lstStyle/>
                    <a:p>
                      <a:pPr algn="l"/>
                      <a:r>
                        <a:rPr lang="zh-CN" altLang="en-US" sz="1800" dirty="0"/>
                        <a:t>通信协调</a:t>
                      </a:r>
                    </a:p>
                  </a:txBody>
                  <a:tcPr anchor="ctr">
                    <a:solidFill>
                      <a:srgbClr val="FFC000">
                        <a:alpha val="20000"/>
                      </a:srgbClr>
                    </a:solidFill>
                  </a:tcPr>
                </a:tc>
                <a:tc>
                  <a:txBody>
                    <a:bodyPr/>
                    <a:lstStyle/>
                    <a:p>
                      <a:pPr algn="ctr"/>
                      <a:r>
                        <a:rPr lang="en-US" altLang="zh-CN" sz="1800" dirty="0"/>
                        <a:t>gRPC, </a:t>
                      </a:r>
                      <a:r>
                        <a:rPr lang="en-US" sz="1800" dirty="0"/>
                        <a:t>RDMA, NCCL</a:t>
                      </a:r>
                    </a:p>
                  </a:txBody>
                  <a:tcPr anchor="ctr">
                    <a:solidFill>
                      <a:srgbClr val="FFC000">
                        <a:alpha val="20000"/>
                      </a:srgbClr>
                    </a:solidFill>
                  </a:tcPr>
                </a:tc>
                <a:tc>
                  <a:txBody>
                    <a:bodyPr/>
                    <a:lstStyle/>
                    <a:p>
                      <a:pPr algn="ctr"/>
                      <a:r>
                        <a:rPr lang="en-US" sz="1800" dirty="0" err="1"/>
                        <a:t>Gloo</a:t>
                      </a:r>
                      <a:r>
                        <a:rPr lang="en-US" sz="1800" dirty="0"/>
                        <a:t>, MPI, NCCL</a:t>
                      </a:r>
                    </a:p>
                  </a:txBody>
                  <a:tcPr anchor="ctr">
                    <a:solidFill>
                      <a:srgbClr val="FFC000">
                        <a:alpha val="20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err="1"/>
                        <a:t>Gloo</a:t>
                      </a:r>
                      <a:r>
                        <a:rPr lang="en-US" sz="1800" dirty="0"/>
                        <a:t>, MPI, NCCL</a:t>
                      </a:r>
                    </a:p>
                    <a:p>
                      <a:pPr algn="ctr"/>
                      <a:endParaRPr lang="en-US" sz="1800" dirty="0"/>
                    </a:p>
                  </a:txBody>
                  <a:tcPr anchor="ctr">
                    <a:solidFill>
                      <a:srgbClr val="FFC000">
                        <a:alpha val="20000"/>
                      </a:srgbClr>
                    </a:solidFill>
                  </a:tcPr>
                </a:tc>
                <a:extLst>
                  <a:ext uri="{0D108BD9-81ED-4DB2-BD59-A6C34878D82A}">
                    <a16:rowId xmlns:a16="http://schemas.microsoft.com/office/drawing/2014/main" val="1629139980"/>
                  </a:ext>
                </a:extLst>
              </a:tr>
            </a:tbl>
          </a:graphicData>
        </a:graphic>
      </p:graphicFrame>
      <p:grpSp>
        <p:nvGrpSpPr>
          <p:cNvPr id="10" name="Group 9">
            <a:extLst>
              <a:ext uri="{FF2B5EF4-FFF2-40B4-BE49-F238E27FC236}">
                <a16:creationId xmlns:a16="http://schemas.microsoft.com/office/drawing/2014/main" id="{3F7458E3-8510-42BD-B141-31F351798FB6}"/>
              </a:ext>
            </a:extLst>
          </p:cNvPr>
          <p:cNvGrpSpPr/>
          <p:nvPr/>
        </p:nvGrpSpPr>
        <p:grpSpPr>
          <a:xfrm>
            <a:off x="8129431" y="3144852"/>
            <a:ext cx="2098266" cy="3204673"/>
            <a:chOff x="8127050" y="3144851"/>
            <a:chExt cx="2098266" cy="3204673"/>
          </a:xfrm>
        </p:grpSpPr>
        <p:sp>
          <p:nvSpPr>
            <p:cNvPr id="7" name="Rectangle: Rounded Corners 6">
              <a:extLst>
                <a:ext uri="{FF2B5EF4-FFF2-40B4-BE49-F238E27FC236}">
                  <a16:creationId xmlns:a16="http://schemas.microsoft.com/office/drawing/2014/main" id="{63112A9B-6B49-431D-8EBC-856A438CA2D7}"/>
                </a:ext>
              </a:extLst>
            </p:cNvPr>
            <p:cNvSpPr/>
            <p:nvPr/>
          </p:nvSpPr>
          <p:spPr bwMode="auto">
            <a:xfrm>
              <a:off x="8127050" y="3144851"/>
              <a:ext cx="2098266" cy="3204673"/>
            </a:xfrm>
            <a:prstGeom prst="roundRect">
              <a:avLst>
                <a:gd name="adj" fmla="val 12798"/>
              </a:avLst>
            </a:prstGeom>
            <a:noFill/>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5" name="TextBox 4">
              <a:extLst>
                <a:ext uri="{FF2B5EF4-FFF2-40B4-BE49-F238E27FC236}">
                  <a16:creationId xmlns:a16="http://schemas.microsoft.com/office/drawing/2014/main" id="{A087F89F-B8D5-4912-B81C-B46A07AC387B}"/>
                </a:ext>
              </a:extLst>
            </p:cNvPr>
            <p:cNvSpPr txBox="1"/>
            <p:nvPr/>
          </p:nvSpPr>
          <p:spPr>
            <a:xfrm>
              <a:off x="8406741" y="5931078"/>
              <a:ext cx="1384995" cy="276999"/>
            </a:xfrm>
            <a:prstGeom prst="rect">
              <a:avLst/>
            </a:prstGeom>
            <a:noFill/>
          </p:spPr>
          <p:txBody>
            <a:bodyPr wrap="none" lIns="0" tIns="0" rIns="0" bIns="0" rtlCol="0">
              <a:spAutoFit/>
            </a:bodyPr>
            <a:lstStyle/>
            <a:p>
              <a:pPr algn="l"/>
              <a:r>
                <a:rPr lang="zh-CN" altLang="en-US" i="1" dirty="0">
                  <a:solidFill>
                    <a:srgbClr val="D73B01"/>
                  </a:solidFill>
                  <a:latin typeface="+mj-ea"/>
                  <a:ea typeface="+mj-ea"/>
                </a:rPr>
                <a:t>支持多种框架</a:t>
              </a:r>
              <a:endParaRPr lang="en-US" i="1" dirty="0" err="1">
                <a:solidFill>
                  <a:srgbClr val="D73B01"/>
                </a:solidFill>
                <a:latin typeface="+mj-ea"/>
                <a:ea typeface="+mj-ea"/>
              </a:endParaRPr>
            </a:p>
          </p:txBody>
        </p:sp>
      </p:grpSp>
      <p:sp>
        <p:nvSpPr>
          <p:cNvPr id="8" name="Rectangle 7">
            <a:extLst>
              <a:ext uri="{FF2B5EF4-FFF2-40B4-BE49-F238E27FC236}">
                <a16:creationId xmlns:a16="http://schemas.microsoft.com/office/drawing/2014/main" id="{0D8A45BF-07A0-4C53-B918-E2CB58024939}"/>
              </a:ext>
            </a:extLst>
          </p:cNvPr>
          <p:cNvSpPr/>
          <p:nvPr/>
        </p:nvSpPr>
        <p:spPr bwMode="auto">
          <a:xfrm>
            <a:off x="8069612" y="3074126"/>
            <a:ext cx="2243321" cy="3326674"/>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12" name="Rectangle 11">
            <a:extLst>
              <a:ext uri="{FF2B5EF4-FFF2-40B4-BE49-F238E27FC236}">
                <a16:creationId xmlns:a16="http://schemas.microsoft.com/office/drawing/2014/main" id="{129B0EAD-F909-48E2-B6E5-057C42E2D0DE}"/>
              </a:ext>
            </a:extLst>
          </p:cNvPr>
          <p:cNvSpPr/>
          <p:nvPr/>
        </p:nvSpPr>
        <p:spPr bwMode="auto">
          <a:xfrm>
            <a:off x="6018701" y="3244780"/>
            <a:ext cx="2243321" cy="270168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grpSp>
        <p:nvGrpSpPr>
          <p:cNvPr id="11" name="Group 10">
            <a:extLst>
              <a:ext uri="{FF2B5EF4-FFF2-40B4-BE49-F238E27FC236}">
                <a16:creationId xmlns:a16="http://schemas.microsoft.com/office/drawing/2014/main" id="{AB959525-9FBF-49FF-807D-E843EFB41552}"/>
              </a:ext>
            </a:extLst>
          </p:cNvPr>
          <p:cNvGrpSpPr/>
          <p:nvPr/>
        </p:nvGrpSpPr>
        <p:grpSpPr>
          <a:xfrm>
            <a:off x="3984721" y="3144852"/>
            <a:ext cx="4084890" cy="3204673"/>
            <a:chOff x="3982340" y="3144851"/>
            <a:chExt cx="4084890" cy="3204673"/>
          </a:xfrm>
        </p:grpSpPr>
        <p:sp>
          <p:nvSpPr>
            <p:cNvPr id="4" name="Rectangle: Rounded Corners 3">
              <a:extLst>
                <a:ext uri="{FF2B5EF4-FFF2-40B4-BE49-F238E27FC236}">
                  <a16:creationId xmlns:a16="http://schemas.microsoft.com/office/drawing/2014/main" id="{5F7CF7CE-5359-4782-860C-EC260E71A963}"/>
                </a:ext>
              </a:extLst>
            </p:cNvPr>
            <p:cNvSpPr/>
            <p:nvPr/>
          </p:nvSpPr>
          <p:spPr bwMode="auto">
            <a:xfrm>
              <a:off x="3982340" y="3144851"/>
              <a:ext cx="4084890" cy="3204673"/>
            </a:xfrm>
            <a:prstGeom prst="roundRect">
              <a:avLst>
                <a:gd name="adj" fmla="val 8074"/>
              </a:avLst>
            </a:prstGeom>
            <a:noFill/>
            <a:ln w="28575" cap="flat" cmpd="sng" algn="ctr">
              <a:solidFill>
                <a:schemeClr val="accent4"/>
              </a:solidFill>
              <a:prstDash val="dash"/>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9" name="TextBox 8">
              <a:extLst>
                <a:ext uri="{FF2B5EF4-FFF2-40B4-BE49-F238E27FC236}">
                  <a16:creationId xmlns:a16="http://schemas.microsoft.com/office/drawing/2014/main" id="{7CB31928-45B1-4730-94C3-355986C42C92}"/>
                </a:ext>
              </a:extLst>
            </p:cNvPr>
            <p:cNvSpPr txBox="1"/>
            <p:nvPr/>
          </p:nvSpPr>
          <p:spPr>
            <a:xfrm>
              <a:off x="5403152" y="5946467"/>
              <a:ext cx="1384995" cy="276999"/>
            </a:xfrm>
            <a:prstGeom prst="rect">
              <a:avLst/>
            </a:prstGeom>
            <a:noFill/>
            <a:ln>
              <a:noFill/>
              <a:extLst>
                <a:ext uri="{C807C97D-BFC1-408E-A445-0C87EB9F89A2}">
                  <ask:lineSketchStyleProps xmlns:ask="http://schemas.microsoft.com/office/drawing/2018/sketchyshapes">
                    <ask:type>
                      <ask:lineSketchFreehand/>
                    </ask:type>
                  </ask:lineSketchStyleProps>
                </a:ext>
              </a:extLst>
            </a:ln>
          </p:spPr>
          <p:txBody>
            <a:bodyPr wrap="none" lIns="0" tIns="0" rIns="0" bIns="0" rtlCol="0">
              <a:spAutoFit/>
            </a:bodyPr>
            <a:lstStyle/>
            <a:p>
              <a:pPr algn="l"/>
              <a:r>
                <a:rPr lang="zh-CN" altLang="en-US" dirty="0">
                  <a:solidFill>
                    <a:srgbClr val="D73B01"/>
                  </a:solidFill>
                  <a:latin typeface="+mj-ea"/>
                  <a:ea typeface="+mj-ea"/>
                </a:rPr>
                <a:t>只支持单框架</a:t>
              </a:r>
              <a:endParaRPr lang="en-US" dirty="0" err="1">
                <a:solidFill>
                  <a:srgbClr val="D73B01"/>
                </a:solidFill>
                <a:latin typeface="+mj-ea"/>
                <a:ea typeface="+mj-ea"/>
              </a:endParaRPr>
            </a:p>
          </p:txBody>
        </p:sp>
      </p:grpSp>
      <p:sp>
        <p:nvSpPr>
          <p:cNvPr id="13" name="Speech Bubble: Rectangle with Corners Rounded 12">
            <a:extLst>
              <a:ext uri="{FF2B5EF4-FFF2-40B4-BE49-F238E27FC236}">
                <a16:creationId xmlns:a16="http://schemas.microsoft.com/office/drawing/2014/main" id="{1D04CFCF-2B84-4C3E-8929-7D57E9A9C4F5}"/>
              </a:ext>
            </a:extLst>
          </p:cNvPr>
          <p:cNvSpPr/>
          <p:nvPr/>
        </p:nvSpPr>
        <p:spPr bwMode="auto">
          <a:xfrm>
            <a:off x="6098030" y="1912369"/>
            <a:ext cx="1729946" cy="809311"/>
          </a:xfrm>
          <a:prstGeom prst="wedgeRoundRectCallout">
            <a:avLst>
              <a:gd name="adj1" fmla="val -57458"/>
              <a:gd name="adj2" fmla="val 137013"/>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implicitly</a:t>
            </a:r>
          </a:p>
        </p:txBody>
      </p:sp>
      <p:sp>
        <p:nvSpPr>
          <p:cNvPr id="14" name="Speech Bubble: Rectangle with Corners Rounded 13">
            <a:extLst>
              <a:ext uri="{FF2B5EF4-FFF2-40B4-BE49-F238E27FC236}">
                <a16:creationId xmlns:a16="http://schemas.microsoft.com/office/drawing/2014/main" id="{CCC6B45B-0B5D-4492-AAD1-6EC31D03966A}"/>
              </a:ext>
            </a:extLst>
          </p:cNvPr>
          <p:cNvSpPr/>
          <p:nvPr/>
        </p:nvSpPr>
        <p:spPr bwMode="auto">
          <a:xfrm>
            <a:off x="8129431" y="1912368"/>
            <a:ext cx="1729946" cy="809311"/>
          </a:xfrm>
          <a:prstGeom prst="wedgeRoundRectCallout">
            <a:avLst>
              <a:gd name="adj1" fmla="val -62553"/>
              <a:gd name="adj2" fmla="val 149265"/>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explicitly</a:t>
            </a:r>
          </a:p>
        </p:txBody>
      </p:sp>
      <p:sp>
        <p:nvSpPr>
          <p:cNvPr id="15" name="Speech Bubble: Rectangle with Corners Rounded 14">
            <a:extLst>
              <a:ext uri="{FF2B5EF4-FFF2-40B4-BE49-F238E27FC236}">
                <a16:creationId xmlns:a16="http://schemas.microsoft.com/office/drawing/2014/main" id="{95E2DB0E-C233-4713-84EB-CD4A62BC1F01}"/>
              </a:ext>
            </a:extLst>
          </p:cNvPr>
          <p:cNvSpPr/>
          <p:nvPr/>
        </p:nvSpPr>
        <p:spPr bwMode="auto">
          <a:xfrm>
            <a:off x="10160832" y="1912368"/>
            <a:ext cx="1788061" cy="809311"/>
          </a:xfrm>
          <a:prstGeom prst="wedgeRoundRectCallout">
            <a:avLst>
              <a:gd name="adj1" fmla="val -67135"/>
              <a:gd name="adj2" fmla="val 162877"/>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focus on parallelism</a:t>
            </a:r>
          </a:p>
        </p:txBody>
      </p:sp>
    </p:spTree>
    <p:extLst>
      <p:ext uri="{BB962C8B-B14F-4D97-AF65-F5344CB8AC3E}">
        <p14:creationId xmlns:p14="http://schemas.microsoft.com/office/powerpoint/2010/main" val="39325162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47513-CAF9-5E46-9773-1949DB7D1338}"/>
              </a:ext>
            </a:extLst>
          </p:cNvPr>
          <p:cNvSpPr>
            <a:spLocks noGrp="1"/>
          </p:cNvSpPr>
          <p:nvPr>
            <p:ph type="title"/>
          </p:nvPr>
        </p:nvSpPr>
        <p:spPr/>
        <p:txBody>
          <a:bodyPr/>
          <a:lstStyle/>
          <a:p>
            <a:r>
              <a:rPr lang="zh-CN" altLang="en-US" dirty="0"/>
              <a:t>分布式训练系统（</a:t>
            </a:r>
            <a:r>
              <a:rPr lang="en-US" altLang="zh-CN" dirty="0"/>
              <a:t>I</a:t>
            </a:r>
            <a:r>
              <a:rPr lang="zh-CN" altLang="en-US" dirty="0"/>
              <a:t>）</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72816"/>
            <a:ext cx="10963473" cy="4248472"/>
          </a:xfrm>
        </p:spPr>
        <p:txBody>
          <a:bodyPr/>
          <a:lstStyle/>
          <a:p>
            <a:r>
              <a:rPr lang="en-US" dirty="0"/>
              <a:t>TensorFlow</a:t>
            </a:r>
            <a:r>
              <a:rPr lang="zh-CN" altLang="en-US" dirty="0"/>
              <a:t>通过不同的</a:t>
            </a:r>
            <a:r>
              <a:rPr lang="en-US" altLang="zh-CN" dirty="0"/>
              <a:t>API</a:t>
            </a:r>
            <a:r>
              <a:rPr lang="zh-CN" altLang="en-US" dirty="0"/>
              <a:t>支持多种分布式策略</a:t>
            </a:r>
            <a:r>
              <a:rPr lang="en-US" altLang="zh-CN" dirty="0"/>
              <a:t>(distributed </a:t>
            </a:r>
            <a:r>
              <a:rPr lang="en-US" dirty="0"/>
              <a:t>strategies)</a:t>
            </a:r>
          </a:p>
        </p:txBody>
      </p:sp>
      <p:pic>
        <p:nvPicPr>
          <p:cNvPr id="6" name="Graphic 5">
            <a:extLst>
              <a:ext uri="{FF2B5EF4-FFF2-40B4-BE49-F238E27FC236}">
                <a16:creationId xmlns:a16="http://schemas.microsoft.com/office/drawing/2014/main" id="{F0138868-7C1D-4066-951B-A6E525553B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aphicFrame>
        <p:nvGraphicFramePr>
          <p:cNvPr id="9" name="Table 8">
            <a:extLst>
              <a:ext uri="{FF2B5EF4-FFF2-40B4-BE49-F238E27FC236}">
                <a16:creationId xmlns:a16="http://schemas.microsoft.com/office/drawing/2014/main" id="{BB12AD52-5282-44AB-A30A-189B35DCB7DC}"/>
              </a:ext>
            </a:extLst>
          </p:cNvPr>
          <p:cNvGraphicFramePr>
            <a:graphicFrameLocks noGrp="1"/>
          </p:cNvGraphicFramePr>
          <p:nvPr>
            <p:extLst>
              <p:ext uri="{D42A27DB-BD31-4B8C-83A1-F6EECF244321}">
                <p14:modId xmlns:p14="http://schemas.microsoft.com/office/powerpoint/2010/main" val="1686137510"/>
              </p:ext>
            </p:extLst>
          </p:nvPr>
        </p:nvGraphicFramePr>
        <p:xfrm>
          <a:off x="481757" y="2711056"/>
          <a:ext cx="11105353" cy="2909620"/>
        </p:xfrm>
        <a:graphic>
          <a:graphicData uri="http://schemas.openxmlformats.org/drawingml/2006/table">
            <a:tbl>
              <a:tblPr/>
              <a:tblGrid>
                <a:gridCol w="1586479">
                  <a:extLst>
                    <a:ext uri="{9D8B030D-6E8A-4147-A177-3AD203B41FA5}">
                      <a16:colId xmlns:a16="http://schemas.microsoft.com/office/drawing/2014/main" val="1571922612"/>
                    </a:ext>
                  </a:extLst>
                </a:gridCol>
                <a:gridCol w="1586479">
                  <a:extLst>
                    <a:ext uri="{9D8B030D-6E8A-4147-A177-3AD203B41FA5}">
                      <a16:colId xmlns:a16="http://schemas.microsoft.com/office/drawing/2014/main" val="2431771468"/>
                    </a:ext>
                  </a:extLst>
                </a:gridCol>
                <a:gridCol w="1586479">
                  <a:extLst>
                    <a:ext uri="{9D8B030D-6E8A-4147-A177-3AD203B41FA5}">
                      <a16:colId xmlns:a16="http://schemas.microsoft.com/office/drawing/2014/main" val="1008001627"/>
                    </a:ext>
                  </a:extLst>
                </a:gridCol>
                <a:gridCol w="1586479">
                  <a:extLst>
                    <a:ext uri="{9D8B030D-6E8A-4147-A177-3AD203B41FA5}">
                      <a16:colId xmlns:a16="http://schemas.microsoft.com/office/drawing/2014/main" val="1574820479"/>
                    </a:ext>
                  </a:extLst>
                </a:gridCol>
                <a:gridCol w="1586479">
                  <a:extLst>
                    <a:ext uri="{9D8B030D-6E8A-4147-A177-3AD203B41FA5}">
                      <a16:colId xmlns:a16="http://schemas.microsoft.com/office/drawing/2014/main" val="1280630756"/>
                    </a:ext>
                  </a:extLst>
                </a:gridCol>
                <a:gridCol w="1586479">
                  <a:extLst>
                    <a:ext uri="{9D8B030D-6E8A-4147-A177-3AD203B41FA5}">
                      <a16:colId xmlns:a16="http://schemas.microsoft.com/office/drawing/2014/main" val="2494847013"/>
                    </a:ext>
                  </a:extLst>
                </a:gridCol>
                <a:gridCol w="1586479">
                  <a:extLst>
                    <a:ext uri="{9D8B030D-6E8A-4147-A177-3AD203B41FA5}">
                      <a16:colId xmlns:a16="http://schemas.microsoft.com/office/drawing/2014/main" val="3235584920"/>
                    </a:ext>
                  </a:extLst>
                </a:gridCol>
              </a:tblGrid>
              <a:tr h="786682">
                <a:tc>
                  <a:txBody>
                    <a:bodyPr/>
                    <a:lstStyle/>
                    <a:p>
                      <a:pPr algn="ctr"/>
                      <a:r>
                        <a:rPr lang="en-US" sz="1400" b="1" dirty="0">
                          <a:solidFill>
                            <a:schemeClr val="bg1"/>
                          </a:solidFill>
                          <a:effectLst/>
                        </a:rPr>
                        <a:t>Training API</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TPUStrategy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MultiWorker-MirroredStrategy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CentralStorage</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ParameterServer</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OneDeviceStrategy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100751394"/>
                  </a:ext>
                </a:extLst>
              </a:tr>
              <a:tr h="786682">
                <a:tc>
                  <a:txBody>
                    <a:bodyPr/>
                    <a:lstStyle/>
                    <a:p>
                      <a:pPr algn="l"/>
                      <a:r>
                        <a:rPr lang="en-US" sz="1400" b="1" dirty="0" err="1">
                          <a:effectLst/>
                        </a:rPr>
                        <a:t>Keras</a:t>
                      </a:r>
                      <a:r>
                        <a:rPr lang="en-US" sz="1400" b="1" dirty="0">
                          <a:effectLst/>
                        </a:rPr>
                        <a:t> API</a:t>
                      </a:r>
                      <a:endParaRPr lang="en-US" sz="1400" dirty="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232050"/>
                  </a:ext>
                </a:extLst>
              </a:tr>
              <a:tr h="786682">
                <a:tc>
                  <a:txBody>
                    <a:bodyPr/>
                    <a:lstStyle/>
                    <a:p>
                      <a:pPr algn="l"/>
                      <a:r>
                        <a:rPr lang="en-US" sz="1400" b="1">
                          <a:effectLst/>
                        </a:rPr>
                        <a:t>Custom training loop</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No support yet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949301"/>
                  </a:ext>
                </a:extLst>
              </a:tr>
              <a:tr h="549574">
                <a:tc>
                  <a:txBody>
                    <a:bodyPr/>
                    <a:lstStyle/>
                    <a:p>
                      <a:pPr algn="l"/>
                      <a:r>
                        <a:rPr lang="en-US" sz="1400" b="1">
                          <a:effectLst/>
                        </a:rPr>
                        <a:t>Estimator API</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Not 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707951"/>
                  </a:ext>
                </a:extLst>
              </a:tr>
            </a:tbl>
          </a:graphicData>
        </a:graphic>
      </p:graphicFrame>
    </p:spTree>
    <p:extLst>
      <p:ext uri="{BB962C8B-B14F-4D97-AF65-F5344CB8AC3E}">
        <p14:creationId xmlns:p14="http://schemas.microsoft.com/office/powerpoint/2010/main" val="3475487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00808"/>
            <a:ext cx="10963473" cy="4320480"/>
          </a:xfrm>
        </p:spPr>
        <p:txBody>
          <a:bodyPr/>
          <a:lstStyle/>
          <a:p>
            <a:r>
              <a:rPr lang="en-US" dirty="0"/>
              <a:t>TensorFlow</a:t>
            </a:r>
            <a:r>
              <a:rPr lang="zh-CN" altLang="en-US" dirty="0"/>
              <a:t> 在版本（</a:t>
            </a:r>
            <a:r>
              <a:rPr lang="en-US" altLang="zh-CN" dirty="0"/>
              <a:t> v0.8 </a:t>
            </a:r>
            <a:r>
              <a:rPr lang="zh-CN" altLang="en-US" dirty="0"/>
              <a:t>）中加入基于</a:t>
            </a:r>
            <a:r>
              <a:rPr lang="zh-CN" altLang="en-US" b="1" dirty="0"/>
              <a:t>参数服务器</a:t>
            </a:r>
            <a:r>
              <a:rPr lang="en-US" dirty="0"/>
              <a:t>“Parameter Server”</a:t>
            </a:r>
            <a:r>
              <a:rPr lang="zh-CN" altLang="en-US" dirty="0"/>
              <a:t>的分布式训练</a:t>
            </a:r>
            <a:endParaRPr lang="en-US" dirty="0"/>
          </a:p>
          <a:p>
            <a:r>
              <a:rPr lang="zh-CN" altLang="en-US" dirty="0"/>
              <a:t>思路：多</a:t>
            </a:r>
            <a:r>
              <a:rPr lang="en-US" altLang="zh-CN" dirty="0"/>
              <a:t>worker</a:t>
            </a:r>
            <a:r>
              <a:rPr lang="zh-CN" altLang="en-US" dirty="0"/>
              <a:t>独立进行本地计算，分布式共享参数</a:t>
            </a:r>
            <a:endParaRPr lang="en-US" dirty="0"/>
          </a:p>
        </p:txBody>
      </p:sp>
      <p:sp>
        <p:nvSpPr>
          <p:cNvPr id="7" name="标题 1">
            <a:extLst>
              <a:ext uri="{FF2B5EF4-FFF2-40B4-BE49-F238E27FC236}">
                <a16:creationId xmlns:a16="http://schemas.microsoft.com/office/drawing/2014/main" id="{474AEB2F-2DE0-6B42-A50E-07AAEF7217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112153A7-8EAF-7C4F-8CC0-78E6BD156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14938434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nchor="ctr"/>
          <a:lstStyle/>
          <a:p>
            <a:pPr marL="0" indent="0">
              <a:buNone/>
            </a:pPr>
            <a:r>
              <a:rPr lang="en-US" dirty="0"/>
              <a:t>TensorFlow</a:t>
            </a:r>
            <a:r>
              <a:rPr lang="zh-CN" altLang="en-US" dirty="0"/>
              <a:t>参数服务器用户接口</a:t>
            </a:r>
            <a:endParaRPr lang="en-US" altLang="zh-CN" dirty="0"/>
          </a:p>
          <a:p>
            <a:endParaRPr lang="en-US" altLang="zh-CN" dirty="0"/>
          </a:p>
          <a:p>
            <a:pPr marL="360363" indent="-360363">
              <a:buFont typeface="Wingdings" pitchFamily="2" charset="2"/>
              <a:buChar char="l"/>
            </a:pPr>
            <a:r>
              <a:rPr lang="zh-CN" altLang="en-US" b="1" dirty="0"/>
              <a:t>定义模型</a:t>
            </a:r>
            <a:endParaRPr lang="en-US" altLang="zh-CN" b="1" dirty="0"/>
          </a:p>
          <a:p>
            <a:pPr marL="685800" lvl="1" indent="-457200">
              <a:buFont typeface="Arial" panose="020B0604020202020204" pitchFamily="34" charset="0"/>
              <a:buChar char="•"/>
            </a:pPr>
            <a:r>
              <a:rPr lang="zh-CN" altLang="en-US" sz="1800" dirty="0"/>
              <a:t>指定节点信息（</a:t>
            </a:r>
            <a:r>
              <a:rPr lang="en-US" altLang="zh-CN" sz="1800" dirty="0"/>
              <a:t>PS</a:t>
            </a:r>
            <a:r>
              <a:rPr lang="zh-CN" altLang="en-US" sz="1800" dirty="0"/>
              <a:t>，</a:t>
            </a:r>
            <a:r>
              <a:rPr lang="en-US" altLang="zh-CN" sz="1800" dirty="0"/>
              <a:t>Worker</a:t>
            </a:r>
            <a:r>
              <a:rPr lang="zh-CN" altLang="en-US" sz="1800" dirty="0"/>
              <a:t>）</a:t>
            </a:r>
            <a:endParaRPr lang="en-US" altLang="zh-CN" sz="1800" dirty="0"/>
          </a:p>
          <a:p>
            <a:pPr marL="685800" lvl="1" indent="-457200">
              <a:buFont typeface="Arial" panose="020B0604020202020204" pitchFamily="34" charset="0"/>
              <a:buChar char="•"/>
            </a:pPr>
            <a:r>
              <a:rPr lang="en-US" sz="1800" dirty="0"/>
              <a:t>Worker </a:t>
            </a:r>
            <a:r>
              <a:rPr lang="zh-CN" altLang="en-US" sz="1800" dirty="0"/>
              <a:t>包含“原模型”逻辑</a:t>
            </a:r>
            <a:endParaRPr lang="en-US" altLang="zh-CN" sz="1800" dirty="0"/>
          </a:p>
          <a:p>
            <a:pPr marL="360363" indent="-360363">
              <a:buFont typeface="Wingdings" pitchFamily="2" charset="2"/>
              <a:buChar char="l"/>
            </a:pPr>
            <a:r>
              <a:rPr lang="zh-CN" altLang="en-US" b="1" dirty="0"/>
              <a:t>执行模型</a:t>
            </a:r>
            <a:endParaRPr lang="en-US" altLang="zh-CN" b="1" dirty="0"/>
          </a:p>
          <a:p>
            <a:pPr marL="685800" lvl="1" indent="-457200">
              <a:buFont typeface="Arial" panose="020B0604020202020204" pitchFamily="34" charset="0"/>
              <a:buChar char="•"/>
            </a:pPr>
            <a:r>
              <a:rPr lang="zh-CN" altLang="en-US" sz="1800" dirty="0"/>
              <a:t>指定角色 ：</a:t>
            </a:r>
            <a:r>
              <a:rPr lang="en-US" altLang="zh-CN" dirty="0"/>
              <a:t> PS / Worker</a:t>
            </a:r>
            <a:endParaRPr lang="en-US" altLang="zh-CN" sz="1800" dirty="0"/>
          </a:p>
          <a:p>
            <a:pPr marL="685800" lvl="1" indent="-457200">
              <a:buFont typeface="Arial" panose="020B0604020202020204" pitchFamily="34" charset="0"/>
              <a:buChar char="•"/>
            </a:pPr>
            <a:r>
              <a:rPr lang="zh-CN" altLang="en-US" sz="1800" dirty="0"/>
              <a:t>指定</a:t>
            </a:r>
            <a:r>
              <a:rPr lang="en-US" altLang="zh-CN" sz="1800" dirty="0"/>
              <a:t>rank</a:t>
            </a:r>
            <a:r>
              <a:rPr lang="zh-CN" altLang="en-US" sz="1800" dirty="0"/>
              <a:t>：第几个 </a:t>
            </a:r>
            <a:r>
              <a:rPr lang="en-US" altLang="zh-CN" dirty="0"/>
              <a:t>PS / Worker</a:t>
            </a:r>
            <a:endParaRPr lang="en-US" sz="1800" dirty="0"/>
          </a:p>
        </p:txBody>
      </p:sp>
      <p:pic>
        <p:nvPicPr>
          <p:cNvPr id="2" name="Picture 1">
            <a:extLst>
              <a:ext uri="{FF2B5EF4-FFF2-40B4-BE49-F238E27FC236}">
                <a16:creationId xmlns:a16="http://schemas.microsoft.com/office/drawing/2014/main" id="{73C87C6F-173E-446C-9577-378B4D2B6A2B}"/>
              </a:ext>
            </a:extLst>
          </p:cNvPr>
          <p:cNvPicPr>
            <a:picLocks noChangeAspect="1"/>
          </p:cNvPicPr>
          <p:nvPr/>
        </p:nvPicPr>
        <p:blipFill>
          <a:blip r:embed="rId3"/>
          <a:stretch>
            <a:fillRect/>
          </a:stretch>
        </p:blipFill>
        <p:spPr>
          <a:xfrm>
            <a:off x="7466533" y="2276872"/>
            <a:ext cx="3584343" cy="3020406"/>
          </a:xfrm>
          <a:prstGeom prst="rect">
            <a:avLst/>
          </a:prstGeom>
        </p:spPr>
      </p:pic>
      <p:sp>
        <p:nvSpPr>
          <p:cNvPr id="7" name="标题 1">
            <a:extLst>
              <a:ext uri="{FF2B5EF4-FFF2-40B4-BE49-F238E27FC236}">
                <a16:creationId xmlns:a16="http://schemas.microsoft.com/office/drawing/2014/main" id="{FA0907C0-9858-B044-9E3E-D80F09BF89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57496FE4-A008-1942-933B-B5C936EA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360668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174939"/>
            <a:ext cx="10963473" cy="4608512"/>
          </a:xfrm>
        </p:spPr>
        <p:txBody>
          <a:bodyPr/>
          <a:lstStyle/>
          <a:p>
            <a:r>
              <a:rPr lang="zh-CN" altLang="en-US" dirty="0"/>
              <a:t>底层实现：基于计算图的分布式切分</a:t>
            </a:r>
            <a:endParaRPr lang="en-US" dirty="0"/>
          </a:p>
        </p:txBody>
      </p:sp>
      <p:sp>
        <p:nvSpPr>
          <p:cNvPr id="7" name="标题 1">
            <a:extLst>
              <a:ext uri="{FF2B5EF4-FFF2-40B4-BE49-F238E27FC236}">
                <a16:creationId xmlns:a16="http://schemas.microsoft.com/office/drawing/2014/main" id="{E08F47BA-6F63-C04E-BB5F-9DCCA094663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E112CF5A-A20E-3243-A23C-1A3090A16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pSp>
        <p:nvGrpSpPr>
          <p:cNvPr id="13" name="组合 12">
            <a:extLst>
              <a:ext uri="{FF2B5EF4-FFF2-40B4-BE49-F238E27FC236}">
                <a16:creationId xmlns:a16="http://schemas.microsoft.com/office/drawing/2014/main" id="{31F2FADB-6217-6E4F-A093-7FF0E0C90188}"/>
              </a:ext>
            </a:extLst>
          </p:cNvPr>
          <p:cNvGrpSpPr/>
          <p:nvPr/>
        </p:nvGrpSpPr>
        <p:grpSpPr>
          <a:xfrm>
            <a:off x="4670116" y="2007046"/>
            <a:ext cx="6087440" cy="4118585"/>
            <a:chOff x="4043389" y="2060848"/>
            <a:chExt cx="6087440" cy="4118585"/>
          </a:xfrm>
        </p:grpSpPr>
        <p:pic>
          <p:nvPicPr>
            <p:cNvPr id="5" name="图片 4">
              <a:extLst>
                <a:ext uri="{FF2B5EF4-FFF2-40B4-BE49-F238E27FC236}">
                  <a16:creationId xmlns:a16="http://schemas.microsoft.com/office/drawing/2014/main" id="{5935060F-9DC0-AC4A-A660-742EB716FFC9}"/>
                </a:ext>
              </a:extLst>
            </p:cNvPr>
            <p:cNvPicPr>
              <a:picLocks noChangeAspect="1"/>
            </p:cNvPicPr>
            <p:nvPr/>
          </p:nvPicPr>
          <p:blipFill>
            <a:blip r:embed="rId5"/>
            <a:stretch>
              <a:fillRect/>
            </a:stretch>
          </p:blipFill>
          <p:spPr>
            <a:xfrm>
              <a:off x="4043389" y="2060848"/>
              <a:ext cx="6087440" cy="2282790"/>
            </a:xfrm>
            <a:prstGeom prst="rect">
              <a:avLst/>
            </a:prstGeom>
          </p:spPr>
        </p:pic>
        <p:pic>
          <p:nvPicPr>
            <p:cNvPr id="9" name="图片 8">
              <a:extLst>
                <a:ext uri="{FF2B5EF4-FFF2-40B4-BE49-F238E27FC236}">
                  <a16:creationId xmlns:a16="http://schemas.microsoft.com/office/drawing/2014/main" id="{6007008F-4629-7D45-AF6A-DD2BB9646E76}"/>
                </a:ext>
              </a:extLst>
            </p:cNvPr>
            <p:cNvPicPr>
              <a:picLocks noChangeAspect="1"/>
            </p:cNvPicPr>
            <p:nvPr/>
          </p:nvPicPr>
          <p:blipFill>
            <a:blip r:embed="rId6"/>
            <a:stretch>
              <a:fillRect/>
            </a:stretch>
          </p:blipFill>
          <p:spPr>
            <a:xfrm>
              <a:off x="4043389" y="4066339"/>
              <a:ext cx="4065953" cy="2113094"/>
            </a:xfrm>
            <a:prstGeom prst="rect">
              <a:avLst/>
            </a:prstGeom>
          </p:spPr>
        </p:pic>
        <p:pic>
          <p:nvPicPr>
            <p:cNvPr id="10" name="图片 9">
              <a:extLst>
                <a:ext uri="{FF2B5EF4-FFF2-40B4-BE49-F238E27FC236}">
                  <a16:creationId xmlns:a16="http://schemas.microsoft.com/office/drawing/2014/main" id="{96357D8E-DEFB-2D48-91AE-0128FFDDB2EA}"/>
                </a:ext>
              </a:extLst>
            </p:cNvPr>
            <p:cNvPicPr>
              <a:picLocks noChangeAspect="1"/>
            </p:cNvPicPr>
            <p:nvPr/>
          </p:nvPicPr>
          <p:blipFill>
            <a:blip r:embed="rId7"/>
            <a:stretch>
              <a:fillRect/>
            </a:stretch>
          </p:blipFill>
          <p:spPr>
            <a:xfrm>
              <a:off x="8013048" y="4080410"/>
              <a:ext cx="2024060" cy="2074161"/>
            </a:xfrm>
            <a:prstGeom prst="rect">
              <a:avLst/>
            </a:prstGeom>
          </p:spPr>
        </p:pic>
      </p:grpSp>
      <p:sp>
        <p:nvSpPr>
          <p:cNvPr id="12" name="矩形 11">
            <a:extLst>
              <a:ext uri="{FF2B5EF4-FFF2-40B4-BE49-F238E27FC236}">
                <a16:creationId xmlns:a16="http://schemas.microsoft.com/office/drawing/2014/main" id="{7F19FC79-E31B-0348-B3FD-F32AD5355A5B}"/>
              </a:ext>
            </a:extLst>
          </p:cNvPr>
          <p:cNvSpPr/>
          <p:nvPr/>
        </p:nvSpPr>
        <p:spPr>
          <a:xfrm>
            <a:off x="1849909" y="3396115"/>
            <a:ext cx="1343638" cy="369332"/>
          </a:xfrm>
          <a:prstGeom prst="rect">
            <a:avLst/>
          </a:prstGeom>
        </p:spPr>
        <p:txBody>
          <a:bodyPr wrap="none">
            <a:spAutoFit/>
          </a:bodyPr>
          <a:lstStyle/>
          <a:p>
            <a:r>
              <a:rPr lang="zh-CN" altLang="en-US" b="1" dirty="0">
                <a:solidFill>
                  <a:srgbClr val="222222"/>
                </a:solidFill>
                <a:latin typeface="+mj-ea"/>
                <a:ea typeface="+mj-ea"/>
              </a:rPr>
              <a:t>计算图系列</a:t>
            </a:r>
            <a:endParaRPr lang="zh-CN" altLang="en-US" b="1" dirty="0">
              <a:latin typeface="+mj-ea"/>
              <a:ea typeface="+mj-ea"/>
            </a:endParaRPr>
          </a:p>
        </p:txBody>
      </p:sp>
      <p:sp>
        <p:nvSpPr>
          <p:cNvPr id="14" name="矩形 13">
            <a:extLst>
              <a:ext uri="{FF2B5EF4-FFF2-40B4-BE49-F238E27FC236}">
                <a16:creationId xmlns:a16="http://schemas.microsoft.com/office/drawing/2014/main" id="{244875D7-4C26-7F47-B6AF-7C534955D36F}"/>
              </a:ext>
            </a:extLst>
          </p:cNvPr>
          <p:cNvSpPr/>
          <p:nvPr/>
        </p:nvSpPr>
        <p:spPr>
          <a:xfrm>
            <a:off x="687175" y="3861048"/>
            <a:ext cx="3806544" cy="461665"/>
          </a:xfrm>
          <a:prstGeom prst="rect">
            <a:avLst/>
          </a:prstGeom>
        </p:spPr>
        <p:txBody>
          <a:bodyPr wrap="square">
            <a:spAutoFit/>
          </a:bodyPr>
          <a:lstStyle/>
          <a:p>
            <a:r>
              <a:rPr lang="zh-CN" altLang="en-US" sz="1200" dirty="0"/>
              <a:t>https://space.bilibili.com/517221395/channel/collectiondetail?sid=765278</a:t>
            </a:r>
          </a:p>
        </p:txBody>
      </p:sp>
    </p:spTree>
    <p:extLst>
      <p:ext uri="{BB962C8B-B14F-4D97-AF65-F5344CB8AC3E}">
        <p14:creationId xmlns:p14="http://schemas.microsoft.com/office/powerpoint/2010/main" val="105160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524840"/>
          </a:xfrm>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72" name="Graphic 5">
            <a:extLst>
              <a:ext uri="{FF2B5EF4-FFF2-40B4-BE49-F238E27FC236}">
                <a16:creationId xmlns:a16="http://schemas.microsoft.com/office/drawing/2014/main" id="{65738D57-B67A-7948-A307-7B3E1722CC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62677" y="627724"/>
            <a:ext cx="2724150" cy="609600"/>
          </a:xfrm>
          <a:prstGeom prst="rect">
            <a:avLst/>
          </a:prstGeom>
        </p:spPr>
      </p:pic>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6"/>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6"/>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6"/>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6"/>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10429431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602005"/>
          </a:xfrm>
        </p:spPr>
        <p:txBody>
          <a:bodyPr/>
          <a:lstStyle/>
          <a:p>
            <a:r>
              <a:rPr lang="en-US" dirty="0"/>
              <a:t>TensorFlow</a:t>
            </a:r>
            <a:r>
              <a:rPr lang="zh-CN" altLang="en-US" dirty="0"/>
              <a:t> 数据 </a:t>
            </a:r>
            <a:r>
              <a:rPr lang="en-US" altLang="zh-CN" dirty="0"/>
              <a:t>/</a:t>
            </a:r>
            <a:r>
              <a:rPr lang="zh-CN" altLang="en-US" dirty="0"/>
              <a:t> 模型并行</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0CE05A-BEF5-417D-BE9D-E8FC4427CDAE}"/>
                  </a:ext>
                </a:extLst>
              </p:cNvPr>
              <p:cNvSpPr txBox="1"/>
              <p:nvPr/>
            </p:nvSpPr>
            <p:spPr>
              <a:xfrm>
                <a:off x="8042802" y="2953476"/>
                <a:ext cx="791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𝑾𝒆𝒊𝒈𝒉𝒕</m:t>
                      </m:r>
                    </m:oMath>
                  </m:oMathPara>
                </a14:m>
                <a:endParaRPr lang="en-US" sz="1600" b="1" dirty="0"/>
              </a:p>
            </p:txBody>
          </p:sp>
        </mc:Choice>
        <mc:Fallback xmlns="">
          <p:sp>
            <p:nvSpPr>
              <p:cNvPr id="40" name="TextBox 39">
                <a:extLst>
                  <a:ext uri="{FF2B5EF4-FFF2-40B4-BE49-F238E27FC236}">
                    <a16:creationId xmlns:a16="http://schemas.microsoft.com/office/drawing/2014/main" id="{330CE05A-BEF5-417D-BE9D-E8FC4427CDAE}"/>
                  </a:ext>
                </a:extLst>
              </p:cNvPr>
              <p:cNvSpPr txBox="1">
                <a:spLocks noRot="1" noChangeAspect="1" noMove="1" noResize="1" noEditPoints="1" noAdjustHandles="1" noChangeArrowheads="1" noChangeShapeType="1" noTextEdit="1"/>
              </p:cNvSpPr>
              <p:nvPr/>
            </p:nvSpPr>
            <p:spPr>
              <a:xfrm>
                <a:off x="8042802" y="2953476"/>
                <a:ext cx="791883" cy="246221"/>
              </a:xfrm>
              <a:prstGeom prst="rect">
                <a:avLst/>
              </a:prstGeom>
              <a:blipFill>
                <a:blip r:embed="rId3"/>
                <a:stretch>
                  <a:fillRect l="-6250" r="-6250" b="-25000"/>
                </a:stretch>
              </a:blipFill>
            </p:spPr>
            <p:txBody>
              <a:bodyPr/>
              <a:lstStyle/>
              <a:p>
                <a:r>
                  <a:rPr lang="zh-CN" altLang="en-US">
                    <a:noFill/>
                  </a:rPr>
                  <a:t> </a:t>
                </a:r>
              </a:p>
            </p:txBody>
          </p:sp>
        </mc:Fallback>
      </mc:AlternateContent>
      <p:grpSp>
        <p:nvGrpSpPr>
          <p:cNvPr id="41" name="Group 40">
            <a:extLst>
              <a:ext uri="{FF2B5EF4-FFF2-40B4-BE49-F238E27FC236}">
                <a16:creationId xmlns:a16="http://schemas.microsoft.com/office/drawing/2014/main" id="{07785261-C1FF-4E90-A733-791D77EAB68F}"/>
              </a:ext>
            </a:extLst>
          </p:cNvPr>
          <p:cNvGrpSpPr/>
          <p:nvPr/>
        </p:nvGrpSpPr>
        <p:grpSpPr>
          <a:xfrm>
            <a:off x="6767780" y="4689751"/>
            <a:ext cx="476733" cy="461665"/>
            <a:chOff x="2261112" y="2377058"/>
            <a:chExt cx="476733" cy="461665"/>
          </a:xfrm>
        </p:grpSpPr>
        <p:sp>
          <p:nvSpPr>
            <p:cNvPr id="88" name="TextBox 87">
              <a:extLst>
                <a:ext uri="{FF2B5EF4-FFF2-40B4-BE49-F238E27FC236}">
                  <a16:creationId xmlns:a16="http://schemas.microsoft.com/office/drawing/2014/main" id="{EA0CBC6B-2061-40A8-AB8C-9A7A77080117}"/>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9" name="Oval 88">
              <a:extLst>
                <a:ext uri="{FF2B5EF4-FFF2-40B4-BE49-F238E27FC236}">
                  <a16:creationId xmlns:a16="http://schemas.microsoft.com/office/drawing/2014/main" id="{FEA5D093-8F30-4D72-9153-DDD23D1A1EB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30CF67E-D477-4E0A-9793-BC9C9BB4D2D3}"/>
              </a:ext>
            </a:extLst>
          </p:cNvPr>
          <p:cNvGrpSpPr/>
          <p:nvPr/>
        </p:nvGrpSpPr>
        <p:grpSpPr>
          <a:xfrm>
            <a:off x="6467745" y="4327262"/>
            <a:ext cx="330611" cy="316466"/>
            <a:chOff x="1733154" y="2955893"/>
            <a:chExt cx="330611" cy="316466"/>
          </a:xfrm>
        </p:grpSpPr>
        <p:sp>
          <p:nvSpPr>
            <p:cNvPr id="86" name="Oval 85">
              <a:extLst>
                <a:ext uri="{FF2B5EF4-FFF2-40B4-BE49-F238E27FC236}">
                  <a16:creationId xmlns:a16="http://schemas.microsoft.com/office/drawing/2014/main" id="{EAAE408A-6FA4-4D87-A667-90F44AC6EBC1}"/>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C93F5AE-FC65-46E6-B160-66145D1CAECD}"/>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87" name="TextBox 86">
                  <a:extLst>
                    <a:ext uri="{FF2B5EF4-FFF2-40B4-BE49-F238E27FC236}">
                      <a16:creationId xmlns:a16="http://schemas.microsoft.com/office/drawing/2014/main" id="{CC93F5AE-FC65-46E6-B160-66145D1CAECD}"/>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3"/>
                  <a:stretch>
                    <a:fillRect l="-15625" r="-15625"/>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CEF54B8-FADE-4AAA-93B7-C5005C9D0CF8}"/>
              </a:ext>
            </a:extLst>
          </p:cNvPr>
          <p:cNvGrpSpPr/>
          <p:nvPr/>
        </p:nvGrpSpPr>
        <p:grpSpPr>
          <a:xfrm>
            <a:off x="6457608" y="3778401"/>
            <a:ext cx="927190" cy="349193"/>
            <a:chOff x="2471792" y="1697136"/>
            <a:chExt cx="927190" cy="349193"/>
          </a:xfrm>
        </p:grpSpPr>
        <p:sp>
          <p:nvSpPr>
            <p:cNvPr id="84" name="Oval 83">
              <a:extLst>
                <a:ext uri="{FF2B5EF4-FFF2-40B4-BE49-F238E27FC236}">
                  <a16:creationId xmlns:a16="http://schemas.microsoft.com/office/drawing/2014/main" id="{C94CD8EF-9152-4005-8165-CA9389E0FD98}"/>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84FA310-232A-4841-8CD1-91C0AC690E44}"/>
                </a:ext>
              </a:extLst>
            </p:cNvPr>
            <p:cNvSpPr txBox="1"/>
            <p:nvPr/>
          </p:nvSpPr>
          <p:spPr>
            <a:xfrm>
              <a:off x="2471792" y="1707775"/>
              <a:ext cx="927190" cy="338554"/>
            </a:xfrm>
            <a:prstGeom prst="rect">
              <a:avLst/>
            </a:prstGeom>
            <a:noFill/>
          </p:spPr>
          <p:txBody>
            <a:bodyPr wrap="square" rtlCol="0">
              <a:spAutoFit/>
            </a:bodyPr>
            <a:lstStyle/>
            <a:p>
              <a:r>
                <a:rPr lang="en-US" sz="1600" dirty="0" err="1"/>
                <a:t>GenGrad</a:t>
              </a:r>
              <a:endParaRPr lang="en-US" sz="1600" dirty="0"/>
            </a:p>
          </p:txBody>
        </p:sp>
      </p:grpSp>
      <p:grpSp>
        <p:nvGrpSpPr>
          <p:cNvPr id="44" name="Group 43">
            <a:extLst>
              <a:ext uri="{FF2B5EF4-FFF2-40B4-BE49-F238E27FC236}">
                <a16:creationId xmlns:a16="http://schemas.microsoft.com/office/drawing/2014/main" id="{5A7C2301-0553-4EB3-A65B-A2A604806D0F}"/>
              </a:ext>
            </a:extLst>
          </p:cNvPr>
          <p:cNvGrpSpPr/>
          <p:nvPr/>
        </p:nvGrpSpPr>
        <p:grpSpPr>
          <a:xfrm>
            <a:off x="7129312" y="2466200"/>
            <a:ext cx="1133303" cy="365250"/>
            <a:chOff x="7862915" y="2465404"/>
            <a:chExt cx="1133303" cy="365250"/>
          </a:xfrm>
        </p:grpSpPr>
        <p:sp>
          <p:nvSpPr>
            <p:cNvPr id="82" name="Oval 81">
              <a:extLst>
                <a:ext uri="{FF2B5EF4-FFF2-40B4-BE49-F238E27FC236}">
                  <a16:creationId xmlns:a16="http://schemas.microsoft.com/office/drawing/2014/main" id="{3A7CDEC4-E653-4F15-A3A4-82154EE9173A}"/>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023AA2E-C67D-4EE0-ACD7-391A261C0AF6}"/>
                </a:ext>
              </a:extLst>
            </p:cNvPr>
            <p:cNvSpPr txBox="1"/>
            <p:nvPr/>
          </p:nvSpPr>
          <p:spPr>
            <a:xfrm>
              <a:off x="7909096" y="2492100"/>
              <a:ext cx="1087122" cy="338554"/>
            </a:xfrm>
            <a:prstGeom prst="rect">
              <a:avLst/>
            </a:prstGeom>
            <a:noFill/>
          </p:spPr>
          <p:txBody>
            <a:bodyPr wrap="square" rtlCol="0">
              <a:spAutoFit/>
            </a:bodyPr>
            <a:lstStyle/>
            <a:p>
              <a:r>
                <a:rPr lang="en-US" sz="1600" dirty="0" err="1"/>
                <a:t>ApplyGrad</a:t>
              </a:r>
              <a:endParaRPr lang="en-US" sz="1600"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C4ADBD-09CD-4D24-A782-906A03C61133}"/>
                  </a:ext>
                </a:extLst>
              </p:cNvPr>
              <p:cNvSpPr txBox="1"/>
              <p:nvPr/>
            </p:nvSpPr>
            <p:spPr>
              <a:xfrm>
                <a:off x="6521772" y="5018656"/>
                <a:ext cx="323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a:p>
            </p:txBody>
          </p:sp>
        </mc:Choice>
        <mc:Fallback xmlns="">
          <p:sp>
            <p:nvSpPr>
              <p:cNvPr id="45" name="TextBox 44">
                <a:extLst>
                  <a:ext uri="{FF2B5EF4-FFF2-40B4-BE49-F238E27FC236}">
                    <a16:creationId xmlns:a16="http://schemas.microsoft.com/office/drawing/2014/main" id="{47C4ADBD-09CD-4D24-A782-906A03C61133}"/>
                  </a:ext>
                </a:extLst>
              </p:cNvPr>
              <p:cNvSpPr txBox="1">
                <a:spLocks noRot="1" noChangeAspect="1" noMove="1" noResize="1" noEditPoints="1" noAdjustHandles="1" noChangeArrowheads="1" noChangeShapeType="1" noTextEdit="1"/>
              </p:cNvSpPr>
              <p:nvPr/>
            </p:nvSpPr>
            <p:spPr>
              <a:xfrm>
                <a:off x="6521772" y="5018656"/>
                <a:ext cx="323742" cy="276999"/>
              </a:xfrm>
              <a:prstGeom prst="rect">
                <a:avLst/>
              </a:prstGeom>
              <a:blipFill>
                <a:blip r:embed="rId14"/>
                <a:stretch>
                  <a:fillRect l="-15385" r="-3846" b="-13043"/>
                </a:stretch>
              </a:blipFill>
            </p:spPr>
            <p:txBody>
              <a:bodyPr/>
              <a:lstStyle/>
              <a:p>
                <a:r>
                  <a:rPr lang="zh-CN" altLang="en-US">
                    <a:noFill/>
                  </a:rPr>
                  <a:t> </a:t>
                </a:r>
              </a:p>
            </p:txBody>
          </p:sp>
        </mc:Fallback>
      </mc:AlternateContent>
      <p:sp>
        <p:nvSpPr>
          <p:cNvPr id="46" name="Rectangle: Rounded Corners 45">
            <a:extLst>
              <a:ext uri="{FF2B5EF4-FFF2-40B4-BE49-F238E27FC236}">
                <a16:creationId xmlns:a16="http://schemas.microsoft.com/office/drawing/2014/main" id="{7AD72078-47A1-4C38-87F9-1BE3E4DD93B3}"/>
              </a:ext>
            </a:extLst>
          </p:cNvPr>
          <p:cNvSpPr/>
          <p:nvPr/>
        </p:nvSpPr>
        <p:spPr>
          <a:xfrm>
            <a:off x="6253960" y="3658716"/>
            <a:ext cx="1281447" cy="1686279"/>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61E655B-D9F1-4653-AC2E-684CA6AD6BFA}"/>
              </a:ext>
            </a:extLst>
          </p:cNvPr>
          <p:cNvGrpSpPr/>
          <p:nvPr/>
        </p:nvGrpSpPr>
        <p:grpSpPr>
          <a:xfrm>
            <a:off x="9553421" y="4713959"/>
            <a:ext cx="476733" cy="461665"/>
            <a:chOff x="2261112" y="2377058"/>
            <a:chExt cx="476733" cy="461665"/>
          </a:xfrm>
        </p:grpSpPr>
        <p:sp>
          <p:nvSpPr>
            <p:cNvPr id="80" name="TextBox 79">
              <a:extLst>
                <a:ext uri="{FF2B5EF4-FFF2-40B4-BE49-F238E27FC236}">
                  <a16:creationId xmlns:a16="http://schemas.microsoft.com/office/drawing/2014/main" id="{F6093ACA-8053-46C9-B576-4303344A26C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1" name="Oval 80">
              <a:extLst>
                <a:ext uri="{FF2B5EF4-FFF2-40B4-BE49-F238E27FC236}">
                  <a16:creationId xmlns:a16="http://schemas.microsoft.com/office/drawing/2014/main" id="{3A4007D8-4BEB-4B7D-A66B-40B2718F0BF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62F0AAE-F469-4E99-8538-6183DF875072}"/>
              </a:ext>
            </a:extLst>
          </p:cNvPr>
          <p:cNvGrpSpPr/>
          <p:nvPr/>
        </p:nvGrpSpPr>
        <p:grpSpPr>
          <a:xfrm>
            <a:off x="10054737" y="4362425"/>
            <a:ext cx="330611" cy="316466"/>
            <a:chOff x="1733154" y="2955893"/>
            <a:chExt cx="330611" cy="316466"/>
          </a:xfrm>
        </p:grpSpPr>
        <p:sp>
          <p:nvSpPr>
            <p:cNvPr id="78" name="Oval 77">
              <a:extLst>
                <a:ext uri="{FF2B5EF4-FFF2-40B4-BE49-F238E27FC236}">
                  <a16:creationId xmlns:a16="http://schemas.microsoft.com/office/drawing/2014/main" id="{648DA07D-E64B-4A30-AC61-E206FE9F94BD}"/>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AA4BC41-5508-4A02-83B1-BB7E5FF0A69E}"/>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79" name="TextBox 78">
                  <a:extLst>
                    <a:ext uri="{FF2B5EF4-FFF2-40B4-BE49-F238E27FC236}">
                      <a16:creationId xmlns:a16="http://schemas.microsoft.com/office/drawing/2014/main" id="{7AA4BC41-5508-4A02-83B1-BB7E5FF0A69E}"/>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5"/>
                  <a:stretch>
                    <a:fillRect l="-12121" r="-15152"/>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E0A29074-637A-4E8E-89A5-99927970FB08}"/>
              </a:ext>
            </a:extLst>
          </p:cNvPr>
          <p:cNvGrpSpPr/>
          <p:nvPr/>
        </p:nvGrpSpPr>
        <p:grpSpPr>
          <a:xfrm>
            <a:off x="9556408" y="3810526"/>
            <a:ext cx="927190" cy="338554"/>
            <a:chOff x="2471792" y="1691161"/>
            <a:chExt cx="927190" cy="338554"/>
          </a:xfrm>
        </p:grpSpPr>
        <p:sp>
          <p:nvSpPr>
            <p:cNvPr id="76" name="Oval 75">
              <a:extLst>
                <a:ext uri="{FF2B5EF4-FFF2-40B4-BE49-F238E27FC236}">
                  <a16:creationId xmlns:a16="http://schemas.microsoft.com/office/drawing/2014/main" id="{B8A7D34F-6294-44DB-A71E-51DAF022EAD3}"/>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EB4A95D-4E2C-49C9-B6DA-6B35C53C92A7}"/>
                </a:ext>
              </a:extLst>
            </p:cNvPr>
            <p:cNvSpPr txBox="1"/>
            <p:nvPr/>
          </p:nvSpPr>
          <p:spPr>
            <a:xfrm>
              <a:off x="2471792" y="1691161"/>
              <a:ext cx="927190" cy="338554"/>
            </a:xfrm>
            <a:prstGeom prst="rect">
              <a:avLst/>
            </a:prstGeom>
            <a:noFill/>
          </p:spPr>
          <p:txBody>
            <a:bodyPr wrap="square" rtlCol="0">
              <a:spAutoFit/>
            </a:bodyPr>
            <a:lstStyle/>
            <a:p>
              <a:r>
                <a:rPr lang="en-US" sz="1600" dirty="0" err="1"/>
                <a:t>GenGrad</a:t>
              </a:r>
              <a:endParaRPr lang="en-US" sz="1600" dirty="0"/>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75F4DA-F1E5-4C5B-9C9B-F25A00634545}"/>
                  </a:ext>
                </a:extLst>
              </p:cNvPr>
              <p:cNvSpPr txBox="1"/>
              <p:nvPr/>
            </p:nvSpPr>
            <p:spPr>
              <a:xfrm>
                <a:off x="10027428" y="5057916"/>
                <a:ext cx="3419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a:p>
            </p:txBody>
          </p:sp>
        </mc:Choice>
        <mc:Fallback xmlns="">
          <p:sp>
            <p:nvSpPr>
              <p:cNvPr id="50" name="TextBox 49">
                <a:extLst>
                  <a:ext uri="{FF2B5EF4-FFF2-40B4-BE49-F238E27FC236}">
                    <a16:creationId xmlns:a16="http://schemas.microsoft.com/office/drawing/2014/main" id="{A775F4DA-F1E5-4C5B-9C9B-F25A00634545}"/>
                  </a:ext>
                </a:extLst>
              </p:cNvPr>
              <p:cNvSpPr txBox="1">
                <a:spLocks noRot="1" noChangeAspect="1" noMove="1" noResize="1" noEditPoints="1" noAdjustHandles="1" noChangeArrowheads="1" noChangeShapeType="1" noTextEdit="1"/>
              </p:cNvSpPr>
              <p:nvPr/>
            </p:nvSpPr>
            <p:spPr>
              <a:xfrm>
                <a:off x="10027428" y="5057916"/>
                <a:ext cx="341982" cy="276999"/>
              </a:xfrm>
              <a:prstGeom prst="rect">
                <a:avLst/>
              </a:prstGeom>
              <a:blipFill>
                <a:blip r:embed="rId16"/>
                <a:stretch>
                  <a:fillRect l="-11111" r="-3704" b="-13043"/>
                </a:stretch>
              </a:blipFill>
            </p:spPr>
            <p:txBody>
              <a:bodyPr/>
              <a:lstStyle/>
              <a:p>
                <a:r>
                  <a:rPr lang="zh-CN" altLang="en-US">
                    <a:noFill/>
                  </a:rPr>
                  <a:t> </a:t>
                </a:r>
              </a:p>
            </p:txBody>
          </p:sp>
        </mc:Fallback>
      </mc:AlternateContent>
      <p:sp>
        <p:nvSpPr>
          <p:cNvPr id="51" name="Rectangle: Rounded Corners 50">
            <a:extLst>
              <a:ext uri="{FF2B5EF4-FFF2-40B4-BE49-F238E27FC236}">
                <a16:creationId xmlns:a16="http://schemas.microsoft.com/office/drawing/2014/main" id="{9C92E5E0-284B-41C3-A2EE-2855FD4D7999}"/>
              </a:ext>
            </a:extLst>
          </p:cNvPr>
          <p:cNvSpPr/>
          <p:nvPr/>
        </p:nvSpPr>
        <p:spPr>
          <a:xfrm>
            <a:off x="9352760" y="3680888"/>
            <a:ext cx="1281447" cy="1702208"/>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3E25457-7635-4D7D-802D-D3F2B3D24451}"/>
              </a:ext>
            </a:extLst>
          </p:cNvPr>
          <p:cNvGrpSpPr/>
          <p:nvPr/>
        </p:nvGrpSpPr>
        <p:grpSpPr>
          <a:xfrm>
            <a:off x="8619526" y="2470052"/>
            <a:ext cx="1160728" cy="361398"/>
            <a:chOff x="7862915" y="2465404"/>
            <a:chExt cx="1133303" cy="361398"/>
          </a:xfrm>
        </p:grpSpPr>
        <p:sp>
          <p:nvSpPr>
            <p:cNvPr id="74" name="Oval 73">
              <a:extLst>
                <a:ext uri="{FF2B5EF4-FFF2-40B4-BE49-F238E27FC236}">
                  <a16:creationId xmlns:a16="http://schemas.microsoft.com/office/drawing/2014/main" id="{1E958614-0FDC-4082-B0CE-8B83A5E23655}"/>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85B3CA10-B929-4AF1-9D55-D22F1A031649}"/>
                </a:ext>
              </a:extLst>
            </p:cNvPr>
            <p:cNvSpPr txBox="1"/>
            <p:nvPr/>
          </p:nvSpPr>
          <p:spPr>
            <a:xfrm>
              <a:off x="7909096" y="2488248"/>
              <a:ext cx="1087122" cy="338554"/>
            </a:xfrm>
            <a:prstGeom prst="rect">
              <a:avLst/>
            </a:prstGeom>
            <a:noFill/>
          </p:spPr>
          <p:txBody>
            <a:bodyPr wrap="square" rtlCol="0">
              <a:spAutoFit/>
            </a:bodyPr>
            <a:lstStyle/>
            <a:p>
              <a:r>
                <a:rPr lang="en-US" sz="1600" dirty="0" err="1"/>
                <a:t>ApplyGrad</a:t>
              </a:r>
              <a:endParaRPr lang="en-US" sz="1600" dirty="0"/>
            </a:p>
          </p:txBody>
        </p:sp>
      </p:grpSp>
      <p:cxnSp>
        <p:nvCxnSpPr>
          <p:cNvPr id="53" name="Straight Connector 52">
            <a:extLst>
              <a:ext uri="{FF2B5EF4-FFF2-40B4-BE49-F238E27FC236}">
                <a16:creationId xmlns:a16="http://schemas.microsoft.com/office/drawing/2014/main" id="{36409078-26D2-40E0-AA2F-F5E34EAE8D35}"/>
              </a:ext>
            </a:extLst>
          </p:cNvPr>
          <p:cNvCxnSpPr>
            <a:endCxn id="89" idx="3"/>
          </p:cNvCxnSpPr>
          <p:nvPr/>
        </p:nvCxnSpPr>
        <p:spPr>
          <a:xfrm flipV="1">
            <a:off x="6747470" y="4978111"/>
            <a:ext cx="137424" cy="10452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6E702E-DB95-420D-9AC4-B02B986A990B}"/>
              </a:ext>
            </a:extLst>
          </p:cNvPr>
          <p:cNvCxnSpPr>
            <a:stCxn id="89" idx="1"/>
            <a:endCxn id="86" idx="5"/>
          </p:cNvCxnSpPr>
          <p:nvPr/>
        </p:nvCxnSpPr>
        <p:spPr>
          <a:xfrm flipH="1" flipV="1">
            <a:off x="6749939" y="4597383"/>
            <a:ext cx="134955" cy="15695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06A742-0EC2-4535-B42E-EAB9059067F5}"/>
              </a:ext>
            </a:extLst>
          </p:cNvPr>
          <p:cNvCxnSpPr>
            <a:stCxn id="87" idx="0"/>
            <a:endCxn id="85" idx="2"/>
          </p:cNvCxnSpPr>
          <p:nvPr/>
        </p:nvCxnSpPr>
        <p:spPr>
          <a:xfrm flipV="1">
            <a:off x="6648084" y="4127594"/>
            <a:ext cx="273119" cy="216465"/>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167884-DD12-4422-BFDD-0FB16BA05176}"/>
              </a:ext>
            </a:extLst>
          </p:cNvPr>
          <p:cNvCxnSpPr>
            <a:cxnSpLocks/>
            <a:endCxn id="89" idx="7"/>
          </p:cNvCxnSpPr>
          <p:nvPr/>
        </p:nvCxnSpPr>
        <p:spPr>
          <a:xfrm flipH="1">
            <a:off x="7118671" y="3272292"/>
            <a:ext cx="846779" cy="1482043"/>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65367A-8493-4980-8976-B9710811BAD2}"/>
              </a:ext>
            </a:extLst>
          </p:cNvPr>
          <p:cNvCxnSpPr>
            <a:cxnSpLocks/>
            <a:endCxn id="81" idx="1"/>
          </p:cNvCxnSpPr>
          <p:nvPr/>
        </p:nvCxnSpPr>
        <p:spPr>
          <a:xfrm>
            <a:off x="8831725" y="3272292"/>
            <a:ext cx="838810" cy="1506251"/>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421543-575E-4377-B340-F8153AF14C56}"/>
              </a:ext>
            </a:extLst>
          </p:cNvPr>
          <p:cNvCxnSpPr>
            <a:endCxn id="81" idx="5"/>
          </p:cNvCxnSpPr>
          <p:nvPr/>
        </p:nvCxnSpPr>
        <p:spPr>
          <a:xfrm flipH="1" flipV="1">
            <a:off x="9904312" y="5002319"/>
            <a:ext cx="125842" cy="11841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9DE2F6-BC4E-4593-B120-93825FA092DC}"/>
              </a:ext>
            </a:extLst>
          </p:cNvPr>
          <p:cNvCxnSpPr>
            <a:stCxn id="81" idx="7"/>
            <a:endCxn id="78" idx="3"/>
          </p:cNvCxnSpPr>
          <p:nvPr/>
        </p:nvCxnSpPr>
        <p:spPr>
          <a:xfrm flipV="1">
            <a:off x="9904312" y="4632546"/>
            <a:ext cx="198842" cy="145997"/>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2968F1-C33A-434A-B9EB-0054EF16ED40}"/>
              </a:ext>
            </a:extLst>
          </p:cNvPr>
          <p:cNvCxnSpPr>
            <a:stCxn id="78" idx="0"/>
          </p:cNvCxnSpPr>
          <p:nvPr/>
        </p:nvCxnSpPr>
        <p:spPr>
          <a:xfrm flipH="1" flipV="1">
            <a:off x="10020003" y="4144484"/>
            <a:ext cx="200040" cy="21794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8730842-FBDA-4A76-862C-FBFE82412C70}"/>
                  </a:ext>
                </a:extLst>
              </p:cNvPr>
              <p:cNvSpPr txBox="1"/>
              <p:nvPr/>
            </p:nvSpPr>
            <p:spPr>
              <a:xfrm>
                <a:off x="6510736" y="4091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1" name="TextBox 60">
                <a:extLst>
                  <a:ext uri="{FF2B5EF4-FFF2-40B4-BE49-F238E27FC236}">
                    <a16:creationId xmlns:a16="http://schemas.microsoft.com/office/drawing/2014/main" id="{D8730842-FBDA-4A76-862C-FBFE82412C70}"/>
                  </a:ext>
                </a:extLst>
              </p:cNvPr>
              <p:cNvSpPr txBox="1">
                <a:spLocks noRot="1" noChangeAspect="1" noMove="1" noResize="1" noEditPoints="1" noAdjustHandles="1" noChangeArrowheads="1" noChangeShapeType="1" noTextEdit="1"/>
              </p:cNvSpPr>
              <p:nvPr/>
            </p:nvSpPr>
            <p:spPr>
              <a:xfrm>
                <a:off x="6510736" y="4091279"/>
                <a:ext cx="198772" cy="276999"/>
              </a:xfrm>
              <a:prstGeom prst="rect">
                <a:avLst/>
              </a:prstGeom>
              <a:blipFill>
                <a:blip r:embed="rId17"/>
                <a:stretch>
                  <a:fillRect l="-25000" r="-2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7760AA5-2704-48E1-98A1-745C64B99A96}"/>
                  </a:ext>
                </a:extLst>
              </p:cNvPr>
              <p:cNvSpPr txBox="1"/>
              <p:nvPr/>
            </p:nvSpPr>
            <p:spPr>
              <a:xfrm>
                <a:off x="10195962" y="4114955"/>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2" name="TextBox 61">
                <a:extLst>
                  <a:ext uri="{FF2B5EF4-FFF2-40B4-BE49-F238E27FC236}">
                    <a16:creationId xmlns:a16="http://schemas.microsoft.com/office/drawing/2014/main" id="{A7760AA5-2704-48E1-98A1-745C64B99A96}"/>
                  </a:ext>
                </a:extLst>
              </p:cNvPr>
              <p:cNvSpPr txBox="1">
                <a:spLocks noRot="1" noChangeAspect="1" noMove="1" noResize="1" noEditPoints="1" noAdjustHandles="1" noChangeArrowheads="1" noChangeShapeType="1" noTextEdit="1"/>
              </p:cNvSpPr>
              <p:nvPr/>
            </p:nvSpPr>
            <p:spPr>
              <a:xfrm>
                <a:off x="10195962" y="4114955"/>
                <a:ext cx="198772" cy="276999"/>
              </a:xfrm>
              <a:prstGeom prst="rect">
                <a:avLst/>
              </a:prstGeom>
              <a:blipFill>
                <a:blip r:embed="rId18"/>
                <a:stretch>
                  <a:fillRect l="-25000" r="-25000" b="-4545"/>
                </a:stretch>
              </a:blipFill>
            </p:spPr>
            <p:txBody>
              <a:bodyPr/>
              <a:lstStyle/>
              <a:p>
                <a:r>
                  <a:rPr lang="zh-CN" altLang="en-US">
                    <a:noFill/>
                  </a:rPr>
                  <a:t> </a:t>
                </a:r>
              </a:p>
            </p:txBody>
          </p:sp>
        </mc:Fallback>
      </mc:AlternateContent>
      <p:cxnSp>
        <p:nvCxnSpPr>
          <p:cNvPr id="63" name="Straight Connector 62">
            <a:extLst>
              <a:ext uri="{FF2B5EF4-FFF2-40B4-BE49-F238E27FC236}">
                <a16:creationId xmlns:a16="http://schemas.microsoft.com/office/drawing/2014/main" id="{E7B22EDD-6694-42A0-8037-E5737FC802AA}"/>
              </a:ext>
            </a:extLst>
          </p:cNvPr>
          <p:cNvCxnSpPr>
            <a:cxnSpLocks/>
          </p:cNvCxnSpPr>
          <p:nvPr/>
        </p:nvCxnSpPr>
        <p:spPr>
          <a:xfrm>
            <a:off x="7852763" y="2790203"/>
            <a:ext cx="141379" cy="158086"/>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7CDD60-AFDF-46B1-A34A-B117E9EAF816}"/>
              </a:ext>
            </a:extLst>
          </p:cNvPr>
          <p:cNvCxnSpPr>
            <a:cxnSpLocks/>
          </p:cNvCxnSpPr>
          <p:nvPr/>
        </p:nvCxnSpPr>
        <p:spPr>
          <a:xfrm flipH="1">
            <a:off x="8870652" y="2807271"/>
            <a:ext cx="141379" cy="14754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C74F85-3899-4A59-8621-9117D129FFE9}"/>
              </a:ext>
            </a:extLst>
          </p:cNvPr>
          <p:cNvCxnSpPr>
            <a:cxnSpLocks/>
            <a:stCxn id="85" idx="0"/>
          </p:cNvCxnSpPr>
          <p:nvPr/>
        </p:nvCxnSpPr>
        <p:spPr>
          <a:xfrm flipV="1">
            <a:off x="6921203" y="2910801"/>
            <a:ext cx="535042" cy="87823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A078A66-1D06-4A37-9812-40B2BFA0F723}"/>
              </a:ext>
            </a:extLst>
          </p:cNvPr>
          <p:cNvCxnSpPr>
            <a:cxnSpLocks/>
            <a:stCxn id="77" idx="0"/>
          </p:cNvCxnSpPr>
          <p:nvPr/>
        </p:nvCxnSpPr>
        <p:spPr>
          <a:xfrm flipH="1" flipV="1">
            <a:off x="9397625" y="2886827"/>
            <a:ext cx="622378" cy="92369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6CE1FC9-451C-45B3-8CF1-8D8E343EF2F2}"/>
              </a:ext>
            </a:extLst>
          </p:cNvPr>
          <p:cNvSpPr/>
          <p:nvPr/>
        </p:nvSpPr>
        <p:spPr>
          <a:xfrm>
            <a:off x="7011717" y="2276872"/>
            <a:ext cx="2895582" cy="1053148"/>
          </a:xfrm>
          <a:prstGeom prst="roundRect">
            <a:avLst/>
          </a:prstGeom>
          <a:noFill/>
          <a:ln w="25400">
            <a:solidFill>
              <a:schemeClr val="tx1"/>
            </a:solidFill>
            <a:prstDash val="sysDash"/>
            <a:extLst>
              <a:ext uri="{C807C97D-BFC1-408E-A445-0C87EB9F89A2}">
                <ask:lineSketchStyleProps xmlns:ask="http://schemas.microsoft.com/office/drawing/2018/sketchyshapes" sd="1136257699">
                  <a:custGeom>
                    <a:avLst/>
                    <a:gdLst>
                      <a:gd name="connsiteX0" fmla="*/ 0 w 2895582"/>
                      <a:gd name="connsiteY0" fmla="*/ 175528 h 1053148"/>
                      <a:gd name="connsiteX1" fmla="*/ 175528 w 2895582"/>
                      <a:gd name="connsiteY1" fmla="*/ 0 h 1053148"/>
                      <a:gd name="connsiteX2" fmla="*/ 735324 w 2895582"/>
                      <a:gd name="connsiteY2" fmla="*/ 0 h 1053148"/>
                      <a:gd name="connsiteX3" fmla="*/ 1320565 w 2895582"/>
                      <a:gd name="connsiteY3" fmla="*/ 0 h 1053148"/>
                      <a:gd name="connsiteX4" fmla="*/ 1880360 w 2895582"/>
                      <a:gd name="connsiteY4" fmla="*/ 0 h 1053148"/>
                      <a:gd name="connsiteX5" fmla="*/ 2720054 w 2895582"/>
                      <a:gd name="connsiteY5" fmla="*/ 0 h 1053148"/>
                      <a:gd name="connsiteX6" fmla="*/ 2895582 w 2895582"/>
                      <a:gd name="connsiteY6" fmla="*/ 175528 h 1053148"/>
                      <a:gd name="connsiteX7" fmla="*/ 2895582 w 2895582"/>
                      <a:gd name="connsiteY7" fmla="*/ 526574 h 1053148"/>
                      <a:gd name="connsiteX8" fmla="*/ 2895582 w 2895582"/>
                      <a:gd name="connsiteY8" fmla="*/ 877620 h 1053148"/>
                      <a:gd name="connsiteX9" fmla="*/ 2720054 w 2895582"/>
                      <a:gd name="connsiteY9" fmla="*/ 1053148 h 1053148"/>
                      <a:gd name="connsiteX10" fmla="*/ 2033032 w 2895582"/>
                      <a:gd name="connsiteY10" fmla="*/ 1053148 h 1053148"/>
                      <a:gd name="connsiteX11" fmla="*/ 1346010 w 2895582"/>
                      <a:gd name="connsiteY11" fmla="*/ 1053148 h 1053148"/>
                      <a:gd name="connsiteX12" fmla="*/ 735324 w 2895582"/>
                      <a:gd name="connsiteY12" fmla="*/ 1053148 h 1053148"/>
                      <a:gd name="connsiteX13" fmla="*/ 175528 w 2895582"/>
                      <a:gd name="connsiteY13" fmla="*/ 1053148 h 1053148"/>
                      <a:gd name="connsiteX14" fmla="*/ 0 w 2895582"/>
                      <a:gd name="connsiteY14" fmla="*/ 877620 h 1053148"/>
                      <a:gd name="connsiteX15" fmla="*/ 0 w 2895582"/>
                      <a:gd name="connsiteY15" fmla="*/ 512532 h 1053148"/>
                      <a:gd name="connsiteX16" fmla="*/ 0 w 2895582"/>
                      <a:gd name="connsiteY16" fmla="*/ 175528 h 10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582" h="1053148" extrusionOk="0">
                        <a:moveTo>
                          <a:pt x="0" y="175528"/>
                        </a:moveTo>
                        <a:cubicBezTo>
                          <a:pt x="17178" y="63348"/>
                          <a:pt x="63964" y="8279"/>
                          <a:pt x="175528" y="0"/>
                        </a:cubicBezTo>
                        <a:cubicBezTo>
                          <a:pt x="345919" y="-15739"/>
                          <a:pt x="558098" y="-6290"/>
                          <a:pt x="735324" y="0"/>
                        </a:cubicBezTo>
                        <a:cubicBezTo>
                          <a:pt x="912550" y="6290"/>
                          <a:pt x="1088751" y="14438"/>
                          <a:pt x="1320565" y="0"/>
                        </a:cubicBezTo>
                        <a:cubicBezTo>
                          <a:pt x="1552379" y="-14438"/>
                          <a:pt x="1660033" y="-1417"/>
                          <a:pt x="1880360" y="0"/>
                        </a:cubicBezTo>
                        <a:cubicBezTo>
                          <a:pt x="2100687" y="1417"/>
                          <a:pt x="2483973" y="16609"/>
                          <a:pt x="2720054" y="0"/>
                        </a:cubicBezTo>
                        <a:cubicBezTo>
                          <a:pt x="2813952" y="21771"/>
                          <a:pt x="2904571" y="63087"/>
                          <a:pt x="2895582" y="175528"/>
                        </a:cubicBezTo>
                        <a:cubicBezTo>
                          <a:pt x="2904351" y="320144"/>
                          <a:pt x="2878875" y="436070"/>
                          <a:pt x="2895582" y="526574"/>
                        </a:cubicBezTo>
                        <a:cubicBezTo>
                          <a:pt x="2912289" y="617078"/>
                          <a:pt x="2903083" y="799105"/>
                          <a:pt x="2895582" y="877620"/>
                        </a:cubicBezTo>
                        <a:cubicBezTo>
                          <a:pt x="2900139" y="972996"/>
                          <a:pt x="2809070" y="1033694"/>
                          <a:pt x="2720054" y="1053148"/>
                        </a:cubicBezTo>
                        <a:cubicBezTo>
                          <a:pt x="2479823" y="1055093"/>
                          <a:pt x="2340423" y="1029730"/>
                          <a:pt x="2033032" y="1053148"/>
                        </a:cubicBezTo>
                        <a:cubicBezTo>
                          <a:pt x="1725641" y="1076566"/>
                          <a:pt x="1579178" y="1079276"/>
                          <a:pt x="1346010" y="1053148"/>
                        </a:cubicBezTo>
                        <a:cubicBezTo>
                          <a:pt x="1112842" y="1027020"/>
                          <a:pt x="864154" y="1043355"/>
                          <a:pt x="735324" y="1053148"/>
                        </a:cubicBezTo>
                        <a:cubicBezTo>
                          <a:pt x="606494" y="1062941"/>
                          <a:pt x="290457" y="1072973"/>
                          <a:pt x="175528" y="1053148"/>
                        </a:cubicBezTo>
                        <a:cubicBezTo>
                          <a:pt x="82310" y="1062905"/>
                          <a:pt x="8852" y="967583"/>
                          <a:pt x="0" y="877620"/>
                        </a:cubicBezTo>
                        <a:cubicBezTo>
                          <a:pt x="-1498" y="778005"/>
                          <a:pt x="-12538" y="667270"/>
                          <a:pt x="0" y="512532"/>
                        </a:cubicBezTo>
                        <a:cubicBezTo>
                          <a:pt x="12538" y="357794"/>
                          <a:pt x="-12422" y="281508"/>
                          <a:pt x="0" y="175528"/>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C0DA794-3953-4FD8-A2B0-9BFAD7DB82B1}"/>
              </a:ext>
            </a:extLst>
          </p:cNvPr>
          <p:cNvSpPr txBox="1"/>
          <p:nvPr/>
        </p:nvSpPr>
        <p:spPr>
          <a:xfrm>
            <a:off x="6611351" y="5440039"/>
            <a:ext cx="927190" cy="338554"/>
          </a:xfrm>
          <a:prstGeom prst="rect">
            <a:avLst/>
          </a:prstGeom>
          <a:noFill/>
        </p:spPr>
        <p:txBody>
          <a:bodyPr wrap="square" rtlCol="0">
            <a:spAutoFit/>
          </a:bodyPr>
          <a:lstStyle/>
          <a:p>
            <a:pPr algn="r"/>
            <a:r>
              <a:rPr lang="en-US" sz="1600" dirty="0"/>
              <a:t>Worker</a:t>
            </a:r>
            <a:r>
              <a:rPr lang="en-US" sz="1600" baseline="-25000" dirty="0"/>
              <a:t>0</a:t>
            </a:r>
          </a:p>
        </p:txBody>
      </p:sp>
      <p:sp>
        <p:nvSpPr>
          <p:cNvPr id="69" name="TextBox 68">
            <a:extLst>
              <a:ext uri="{FF2B5EF4-FFF2-40B4-BE49-F238E27FC236}">
                <a16:creationId xmlns:a16="http://schemas.microsoft.com/office/drawing/2014/main" id="{D737EB7E-A11B-47F7-9205-CA570D2419AD}"/>
              </a:ext>
            </a:extLst>
          </p:cNvPr>
          <p:cNvSpPr txBox="1"/>
          <p:nvPr/>
        </p:nvSpPr>
        <p:spPr>
          <a:xfrm>
            <a:off x="9707695" y="5481398"/>
            <a:ext cx="927190" cy="338554"/>
          </a:xfrm>
          <a:prstGeom prst="rect">
            <a:avLst/>
          </a:prstGeom>
          <a:noFill/>
        </p:spPr>
        <p:txBody>
          <a:bodyPr wrap="square" rtlCol="0">
            <a:spAutoFit/>
          </a:bodyPr>
          <a:lstStyle/>
          <a:p>
            <a:pPr algn="r"/>
            <a:r>
              <a:rPr lang="en-US" sz="1600"/>
              <a:t>Worker</a:t>
            </a:r>
            <a:r>
              <a:rPr lang="en-US" sz="1600" baseline="-25000"/>
              <a:t>1</a:t>
            </a:r>
          </a:p>
        </p:txBody>
      </p:sp>
      <p:sp>
        <p:nvSpPr>
          <p:cNvPr id="70" name="TextBox 69">
            <a:extLst>
              <a:ext uri="{FF2B5EF4-FFF2-40B4-BE49-F238E27FC236}">
                <a16:creationId xmlns:a16="http://schemas.microsoft.com/office/drawing/2014/main" id="{5A637463-B035-486B-9F16-9BBB0BCE78E3}"/>
              </a:ext>
            </a:extLst>
          </p:cNvPr>
          <p:cNvSpPr txBox="1"/>
          <p:nvPr/>
        </p:nvSpPr>
        <p:spPr>
          <a:xfrm>
            <a:off x="8571010" y="1916832"/>
            <a:ext cx="1847851" cy="338554"/>
          </a:xfrm>
          <a:prstGeom prst="rect">
            <a:avLst/>
          </a:prstGeom>
          <a:noFill/>
        </p:spPr>
        <p:txBody>
          <a:bodyPr wrap="square" rtlCol="0">
            <a:spAutoFit/>
          </a:bodyPr>
          <a:lstStyle/>
          <a:p>
            <a:pPr algn="r"/>
            <a:r>
              <a:rPr lang="en-US" sz="1600" dirty="0"/>
              <a:t>Parameter Server</a:t>
            </a:r>
            <a:endParaRPr lang="en-US" sz="1600" baseline="-25000" dirty="0"/>
          </a:p>
        </p:txBody>
      </p:sp>
      <p:sp>
        <p:nvSpPr>
          <p:cNvPr id="90" name="TextBox 89">
            <a:extLst>
              <a:ext uri="{FF2B5EF4-FFF2-40B4-BE49-F238E27FC236}">
                <a16:creationId xmlns:a16="http://schemas.microsoft.com/office/drawing/2014/main" id="{33A0C637-F897-404C-89D0-FFAD60262BF2}"/>
              </a:ext>
            </a:extLst>
          </p:cNvPr>
          <p:cNvSpPr txBox="1"/>
          <p:nvPr/>
        </p:nvSpPr>
        <p:spPr>
          <a:xfrm>
            <a:off x="7882581" y="5878403"/>
            <a:ext cx="1114408"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p:grpSp>
        <p:nvGrpSpPr>
          <p:cNvPr id="92" name="Group 91">
            <a:extLst>
              <a:ext uri="{FF2B5EF4-FFF2-40B4-BE49-F238E27FC236}">
                <a16:creationId xmlns:a16="http://schemas.microsoft.com/office/drawing/2014/main" id="{2E330E63-8D26-42FA-A521-9FEF64CB2B94}"/>
              </a:ext>
            </a:extLst>
          </p:cNvPr>
          <p:cNvGrpSpPr/>
          <p:nvPr/>
        </p:nvGrpSpPr>
        <p:grpSpPr>
          <a:xfrm>
            <a:off x="3285513" y="1050067"/>
            <a:ext cx="4029033" cy="2222225"/>
            <a:chOff x="5742365" y="1591131"/>
            <a:chExt cx="4029033" cy="2222225"/>
          </a:xfrm>
        </p:grpSpPr>
        <p:sp>
          <p:nvSpPr>
            <p:cNvPr id="93" name="Rectangle: Rounded Corners 92">
              <a:extLst>
                <a:ext uri="{FF2B5EF4-FFF2-40B4-BE49-F238E27FC236}">
                  <a16:creationId xmlns:a16="http://schemas.microsoft.com/office/drawing/2014/main" id="{0A586B65-DB55-4C37-A2CB-5661D4C339F0}"/>
                </a:ext>
              </a:extLst>
            </p:cNvPr>
            <p:cNvSpPr/>
            <p:nvPr/>
          </p:nvSpPr>
          <p:spPr>
            <a:xfrm>
              <a:off x="7115549" y="1591131"/>
              <a:ext cx="2655849" cy="957083"/>
            </a:xfrm>
            <a:prstGeom prst="roundRect">
              <a:avLst/>
            </a:prstGeom>
            <a:ln w="28575">
              <a:solidFill>
                <a:srgbClr val="C00000"/>
              </a:solidFill>
              <a:prstDash val="dash"/>
              <a:extLst>
                <a:ext uri="{C807C97D-BFC1-408E-A445-0C87EB9F89A2}">
                  <ask:lineSketchStyleProps xmlns:ask="http://schemas.microsoft.com/office/drawing/2018/sketchyshapes">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b="1" dirty="0">
                  <a:solidFill>
                    <a:srgbClr val="C00000"/>
                  </a:solidFill>
                </a:rPr>
                <a:t>每个</a:t>
              </a:r>
              <a:r>
                <a:rPr lang="en-US" sz="2000" b="1" dirty="0">
                  <a:solidFill>
                    <a:srgbClr val="C00000"/>
                  </a:solidFill>
                </a:rPr>
                <a:t>mini-batch</a:t>
              </a:r>
            </a:p>
            <a:p>
              <a:pPr algn="ctr"/>
              <a:r>
                <a:rPr lang="zh-CN" altLang="en-US" sz="2000" b="1" dirty="0">
                  <a:solidFill>
                    <a:srgbClr val="C00000"/>
                  </a:solidFill>
                </a:rPr>
                <a:t>通信一次</a:t>
              </a:r>
              <a:endParaRPr lang="en-US" sz="2000" b="1" dirty="0">
                <a:solidFill>
                  <a:srgbClr val="C00000"/>
                </a:solidFill>
              </a:endParaRPr>
            </a:p>
          </p:txBody>
        </p:sp>
        <p:cxnSp>
          <p:nvCxnSpPr>
            <p:cNvPr id="94" name="Straight Arrow Connector 93">
              <a:extLst>
                <a:ext uri="{FF2B5EF4-FFF2-40B4-BE49-F238E27FC236}">
                  <a16:creationId xmlns:a16="http://schemas.microsoft.com/office/drawing/2014/main" id="{CFBEE930-17A7-4248-980A-728C20E59593}"/>
                </a:ext>
              </a:extLst>
            </p:cNvPr>
            <p:cNvCxnSpPr>
              <a:cxnSpLocks/>
            </p:cNvCxnSpPr>
            <p:nvPr/>
          </p:nvCxnSpPr>
          <p:spPr>
            <a:xfrm flipH="1">
              <a:off x="5742365" y="2634056"/>
              <a:ext cx="2528575" cy="813824"/>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9DB97B-5CC1-4DD3-A1DA-458193F5C170}"/>
                </a:ext>
              </a:extLst>
            </p:cNvPr>
            <p:cNvCxnSpPr>
              <a:cxnSpLocks/>
            </p:cNvCxnSpPr>
            <p:nvPr/>
          </p:nvCxnSpPr>
          <p:spPr>
            <a:xfrm>
              <a:off x="8482787" y="2667899"/>
              <a:ext cx="902088" cy="1145457"/>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6" name="标题 1">
            <a:extLst>
              <a:ext uri="{FF2B5EF4-FFF2-40B4-BE49-F238E27FC236}">
                <a16:creationId xmlns:a16="http://schemas.microsoft.com/office/drawing/2014/main" id="{0A51CCFD-5D78-4A4F-87F3-FD6135A9327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97" name="Graphic 5">
            <a:extLst>
              <a:ext uri="{FF2B5EF4-FFF2-40B4-BE49-F238E27FC236}">
                <a16:creationId xmlns:a16="http://schemas.microsoft.com/office/drawing/2014/main" id="{A0668565-5C2F-344F-9C15-628DACCBD7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2677" y="627724"/>
            <a:ext cx="2724150" cy="609600"/>
          </a:xfrm>
          <a:prstGeom prst="rect">
            <a:avLst/>
          </a:prstGeom>
        </p:spPr>
      </p:pic>
      <p:grpSp>
        <p:nvGrpSpPr>
          <p:cNvPr id="4" name="组合 3">
            <a:extLst>
              <a:ext uri="{FF2B5EF4-FFF2-40B4-BE49-F238E27FC236}">
                <a16:creationId xmlns:a16="http://schemas.microsoft.com/office/drawing/2014/main" id="{7F6DBC37-6AB5-A346-8DEA-34F9CE97E7FA}"/>
              </a:ext>
            </a:extLst>
          </p:cNvPr>
          <p:cNvGrpSpPr/>
          <p:nvPr/>
        </p:nvGrpSpPr>
        <p:grpSpPr>
          <a:xfrm>
            <a:off x="1624414" y="2344911"/>
            <a:ext cx="3298022" cy="3820393"/>
            <a:chOff x="1624414" y="2344911"/>
            <a:chExt cx="3298022" cy="3820393"/>
          </a:xfrm>
        </p:grpSpPr>
        <p:sp>
          <p:nvSpPr>
            <p:cNvPr id="168" name="TextBox 90">
              <a:extLst>
                <a:ext uri="{FF2B5EF4-FFF2-40B4-BE49-F238E27FC236}">
                  <a16:creationId xmlns:a16="http://schemas.microsoft.com/office/drawing/2014/main" id="{06755B61-6668-294E-8AF1-42DFC1119F65}"/>
                </a:ext>
              </a:extLst>
            </p:cNvPr>
            <p:cNvSpPr txBox="1"/>
            <p:nvPr/>
          </p:nvSpPr>
          <p:spPr>
            <a:xfrm>
              <a:off x="2741200" y="5795972"/>
              <a:ext cx="1114408" cy="369332"/>
            </a:xfrm>
            <a:prstGeom prst="rect">
              <a:avLst/>
            </a:prstGeom>
            <a:noFill/>
          </p:spPr>
          <p:txBody>
            <a:bodyPr wrap="none" rtlCol="0">
              <a:spAutoFit/>
            </a:bodyPr>
            <a:lstStyle/>
            <a:p>
              <a:r>
                <a:rPr lang="zh-CN" altLang="en-US" b="1" dirty="0">
                  <a:solidFill>
                    <a:srgbClr val="FFC000"/>
                  </a:solidFill>
                  <a:latin typeface="+mj-ea"/>
                  <a:ea typeface="+mj-ea"/>
                </a:rPr>
                <a:t>模型并行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69" name="TextBox 33">
                  <a:extLst>
                    <a:ext uri="{FF2B5EF4-FFF2-40B4-BE49-F238E27FC236}">
                      <a16:creationId xmlns:a16="http://schemas.microsoft.com/office/drawing/2014/main" id="{D664476D-E72D-C94D-AE86-D48DE8789940}"/>
                    </a:ext>
                  </a:extLst>
                </p:cNvPr>
                <p:cNvSpPr txBox="1"/>
                <p:nvPr/>
              </p:nvSpPr>
              <p:spPr>
                <a:xfrm>
                  <a:off x="2373012" y="3904093"/>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69" name="TextBox 33">
                  <a:extLst>
                    <a:ext uri="{FF2B5EF4-FFF2-40B4-BE49-F238E27FC236}">
                      <a16:creationId xmlns:a16="http://schemas.microsoft.com/office/drawing/2014/main" id="{D664476D-E72D-C94D-AE86-D48DE8789940}"/>
                    </a:ext>
                  </a:extLst>
                </p:cNvPr>
                <p:cNvSpPr txBox="1">
                  <a:spLocks noRot="1" noChangeAspect="1" noMove="1" noResize="1" noEditPoints="1" noAdjustHandles="1" noChangeArrowheads="1" noChangeShapeType="1" noTextEdit="1"/>
                </p:cNvSpPr>
                <p:nvPr/>
              </p:nvSpPr>
              <p:spPr>
                <a:xfrm>
                  <a:off x="2373012" y="3904093"/>
                  <a:ext cx="213200" cy="276999"/>
                </a:xfrm>
                <a:prstGeom prst="rect">
                  <a:avLst/>
                </a:prstGeom>
                <a:blipFill>
                  <a:blip r:embed="rId21"/>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34">
                  <a:extLst>
                    <a:ext uri="{FF2B5EF4-FFF2-40B4-BE49-F238E27FC236}">
                      <a16:creationId xmlns:a16="http://schemas.microsoft.com/office/drawing/2014/main" id="{EFFF0E49-C1ED-944D-BA95-9DFA187F9937}"/>
                    </a:ext>
                  </a:extLst>
                </p:cNvPr>
                <p:cNvSpPr txBox="1"/>
                <p:nvPr/>
              </p:nvSpPr>
              <p:spPr>
                <a:xfrm>
                  <a:off x="1834545" y="390409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70" name="TextBox 34">
                  <a:extLst>
                    <a:ext uri="{FF2B5EF4-FFF2-40B4-BE49-F238E27FC236}">
                      <a16:creationId xmlns:a16="http://schemas.microsoft.com/office/drawing/2014/main" id="{EFFF0E49-C1ED-944D-BA95-9DFA187F9937}"/>
                    </a:ext>
                  </a:extLst>
                </p:cNvPr>
                <p:cNvSpPr txBox="1">
                  <a:spLocks noRot="1" noChangeAspect="1" noMove="1" noResize="1" noEditPoints="1" noAdjustHandles="1" noChangeArrowheads="1" noChangeShapeType="1" noTextEdit="1"/>
                </p:cNvSpPr>
                <p:nvPr/>
              </p:nvSpPr>
              <p:spPr>
                <a:xfrm>
                  <a:off x="1834545" y="3904093"/>
                  <a:ext cx="391068" cy="276999"/>
                </a:xfrm>
                <a:prstGeom prst="rect">
                  <a:avLst/>
                </a:prstGeom>
                <a:blipFill>
                  <a:blip r:embed="rId22"/>
                  <a:stretch>
                    <a:fillRect l="-12903" r="-6452" b="-13043"/>
                  </a:stretch>
                </a:blipFill>
              </p:spPr>
              <p:txBody>
                <a:bodyPr/>
                <a:lstStyle/>
                <a:p>
                  <a:r>
                    <a:rPr lang="zh-CN" altLang="en-US">
                      <a:noFill/>
                    </a:rPr>
                    <a:t> </a:t>
                  </a:r>
                </a:p>
              </p:txBody>
            </p:sp>
          </mc:Fallback>
        </mc:AlternateContent>
        <p:cxnSp>
          <p:nvCxnSpPr>
            <p:cNvPr id="171" name="Straight Connector 35">
              <a:extLst>
                <a:ext uri="{FF2B5EF4-FFF2-40B4-BE49-F238E27FC236}">
                  <a16:creationId xmlns:a16="http://schemas.microsoft.com/office/drawing/2014/main" id="{5DAC663B-FC4F-CC49-8D95-806996000D1D}"/>
                </a:ext>
              </a:extLst>
            </p:cNvPr>
            <p:cNvCxnSpPr>
              <a:stCxn id="170" idx="0"/>
              <a:endCxn id="185" idx="3"/>
            </p:cNvCxnSpPr>
            <p:nvPr/>
          </p:nvCxnSpPr>
          <p:spPr>
            <a:xfrm flipV="1">
              <a:off x="2030079" y="3792474"/>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36">
              <a:extLst>
                <a:ext uri="{FF2B5EF4-FFF2-40B4-BE49-F238E27FC236}">
                  <a16:creationId xmlns:a16="http://schemas.microsoft.com/office/drawing/2014/main" id="{47D98BF2-535D-7C41-90E6-949BDBE9BD1B}"/>
                </a:ext>
              </a:extLst>
            </p:cNvPr>
            <p:cNvCxnSpPr>
              <a:stCxn id="169" idx="0"/>
              <a:endCxn id="185" idx="5"/>
            </p:cNvCxnSpPr>
            <p:nvPr/>
          </p:nvCxnSpPr>
          <p:spPr>
            <a:xfrm flipH="1" flipV="1">
              <a:off x="2365766" y="3792474"/>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37">
              <a:extLst>
                <a:ext uri="{FF2B5EF4-FFF2-40B4-BE49-F238E27FC236}">
                  <a16:creationId xmlns:a16="http://schemas.microsoft.com/office/drawing/2014/main" id="{5A84381E-A5C4-DF4C-9096-176383849484}"/>
                </a:ext>
              </a:extLst>
            </p:cNvPr>
            <p:cNvCxnSpPr>
              <a:stCxn id="185" idx="1"/>
              <a:endCxn id="186" idx="4"/>
            </p:cNvCxnSpPr>
            <p:nvPr/>
          </p:nvCxnSpPr>
          <p:spPr>
            <a:xfrm flipH="1" flipV="1">
              <a:off x="1954353" y="3348818"/>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Group 38">
              <a:extLst>
                <a:ext uri="{FF2B5EF4-FFF2-40B4-BE49-F238E27FC236}">
                  <a16:creationId xmlns:a16="http://schemas.microsoft.com/office/drawing/2014/main" id="{CDD3767B-E6A1-424B-8122-4D7C05248919}"/>
                </a:ext>
              </a:extLst>
            </p:cNvPr>
            <p:cNvGrpSpPr/>
            <p:nvPr/>
          </p:nvGrpSpPr>
          <p:grpSpPr>
            <a:xfrm>
              <a:off x="4172146" y="2943584"/>
              <a:ext cx="476733" cy="461665"/>
              <a:chOff x="2261112" y="2377058"/>
              <a:chExt cx="476733" cy="461665"/>
            </a:xfrm>
          </p:grpSpPr>
          <p:sp>
            <p:nvSpPr>
              <p:cNvPr id="175" name="TextBox 39">
                <a:extLst>
                  <a:ext uri="{FF2B5EF4-FFF2-40B4-BE49-F238E27FC236}">
                    <a16:creationId xmlns:a16="http://schemas.microsoft.com/office/drawing/2014/main" id="{F06BDBE0-186E-3649-A31A-ECD9D94D2445}"/>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76" name="Oval 40">
                <a:extLst>
                  <a:ext uri="{FF2B5EF4-FFF2-40B4-BE49-F238E27FC236}">
                    <a16:creationId xmlns:a16="http://schemas.microsoft.com/office/drawing/2014/main" id="{B17DA1CF-9880-3448-B22D-F79FFC44772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41">
              <a:extLst>
                <a:ext uri="{FF2B5EF4-FFF2-40B4-BE49-F238E27FC236}">
                  <a16:creationId xmlns:a16="http://schemas.microsoft.com/office/drawing/2014/main" id="{386EE63F-238F-754B-837B-292682AFD489}"/>
                </a:ext>
              </a:extLst>
            </p:cNvPr>
            <p:cNvCxnSpPr>
              <a:endCxn id="186" idx="0"/>
            </p:cNvCxnSpPr>
            <p:nvPr/>
          </p:nvCxnSpPr>
          <p:spPr>
            <a:xfrm flipH="1">
              <a:off x="1954353" y="2784937"/>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42">
              <a:extLst>
                <a:ext uri="{FF2B5EF4-FFF2-40B4-BE49-F238E27FC236}">
                  <a16:creationId xmlns:a16="http://schemas.microsoft.com/office/drawing/2014/main" id="{E751D153-37AC-AA48-87DE-B6CA760D6B2E}"/>
                </a:ext>
              </a:extLst>
            </p:cNvPr>
            <p:cNvCxnSpPr>
              <a:stCxn id="179" idx="0"/>
              <a:endCxn id="176" idx="5"/>
            </p:cNvCxnSpPr>
            <p:nvPr/>
          </p:nvCxnSpPr>
          <p:spPr>
            <a:xfrm flipH="1" flipV="1">
              <a:off x="4523036" y="323194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43">
                  <a:extLst>
                    <a:ext uri="{FF2B5EF4-FFF2-40B4-BE49-F238E27FC236}">
                      <a16:creationId xmlns:a16="http://schemas.microsoft.com/office/drawing/2014/main" id="{FE0F59A2-AB17-744E-A9D2-90CF83FEA152}"/>
                    </a:ext>
                  </a:extLst>
                </p:cNvPr>
                <p:cNvSpPr txBox="1"/>
                <p:nvPr/>
              </p:nvSpPr>
              <p:spPr>
                <a:xfrm>
                  <a:off x="4531368" y="350597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79" name="TextBox 43">
                  <a:extLst>
                    <a:ext uri="{FF2B5EF4-FFF2-40B4-BE49-F238E27FC236}">
                      <a16:creationId xmlns:a16="http://schemas.microsoft.com/office/drawing/2014/main" id="{FE0F59A2-AB17-744E-A9D2-90CF83FEA152}"/>
                    </a:ext>
                  </a:extLst>
                </p:cNvPr>
                <p:cNvSpPr txBox="1">
                  <a:spLocks noRot="1" noChangeAspect="1" noMove="1" noResize="1" noEditPoints="1" noAdjustHandles="1" noChangeArrowheads="1" noChangeShapeType="1" noTextEdit="1"/>
                </p:cNvSpPr>
                <p:nvPr/>
              </p:nvSpPr>
              <p:spPr>
                <a:xfrm>
                  <a:off x="4531368" y="3505972"/>
                  <a:ext cx="391068" cy="276999"/>
                </a:xfrm>
                <a:prstGeom prst="rect">
                  <a:avLst/>
                </a:prstGeom>
                <a:blipFill>
                  <a:blip r:embed="rId23"/>
                  <a:stretch>
                    <a:fillRect l="-12500" r="-3125"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TextBox 44">
                  <a:extLst>
                    <a:ext uri="{FF2B5EF4-FFF2-40B4-BE49-F238E27FC236}">
                      <a16:creationId xmlns:a16="http://schemas.microsoft.com/office/drawing/2014/main" id="{F8C03357-E84C-7040-B5EE-5C704EB36C3E}"/>
                    </a:ext>
                  </a:extLst>
                </p:cNvPr>
                <p:cNvSpPr txBox="1"/>
                <p:nvPr/>
              </p:nvSpPr>
              <p:spPr>
                <a:xfrm>
                  <a:off x="1757117" y="2799094"/>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80" name="TextBox 44">
                  <a:extLst>
                    <a:ext uri="{FF2B5EF4-FFF2-40B4-BE49-F238E27FC236}">
                      <a16:creationId xmlns:a16="http://schemas.microsoft.com/office/drawing/2014/main" id="{F8C03357-E84C-7040-B5EE-5C704EB36C3E}"/>
                    </a:ext>
                  </a:extLst>
                </p:cNvPr>
                <p:cNvSpPr txBox="1">
                  <a:spLocks noRot="1" noChangeAspect="1" noMove="1" noResize="1" noEditPoints="1" noAdjustHandles="1" noChangeArrowheads="1" noChangeShapeType="1" noTextEdit="1"/>
                </p:cNvSpPr>
                <p:nvPr/>
              </p:nvSpPr>
              <p:spPr>
                <a:xfrm>
                  <a:off x="1757117" y="2799094"/>
                  <a:ext cx="234038" cy="276999"/>
                </a:xfrm>
                <a:prstGeom prst="rect">
                  <a:avLst/>
                </a:prstGeom>
                <a:blipFill>
                  <a:blip r:embed="rId24"/>
                  <a:stretch>
                    <a:fillRect l="-15000" r="-1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TextBox 45">
                  <a:extLst>
                    <a:ext uri="{FF2B5EF4-FFF2-40B4-BE49-F238E27FC236}">
                      <a16:creationId xmlns:a16="http://schemas.microsoft.com/office/drawing/2014/main" id="{95D1BD85-A548-F649-8761-95781779217D}"/>
                    </a:ext>
                  </a:extLst>
                </p:cNvPr>
                <p:cNvSpPr txBox="1"/>
                <p:nvPr/>
              </p:nvSpPr>
              <p:spPr>
                <a:xfrm>
                  <a:off x="4196975" y="271330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1" name="TextBox 45">
                  <a:extLst>
                    <a:ext uri="{FF2B5EF4-FFF2-40B4-BE49-F238E27FC236}">
                      <a16:creationId xmlns:a16="http://schemas.microsoft.com/office/drawing/2014/main" id="{95D1BD85-A548-F649-8761-95781779217D}"/>
                    </a:ext>
                  </a:extLst>
                </p:cNvPr>
                <p:cNvSpPr txBox="1">
                  <a:spLocks noRot="1" noChangeAspect="1" noMove="1" noResize="1" noEditPoints="1" noAdjustHandles="1" noChangeArrowheads="1" noChangeShapeType="1" noTextEdit="1"/>
                </p:cNvSpPr>
                <p:nvPr/>
              </p:nvSpPr>
              <p:spPr>
                <a:xfrm>
                  <a:off x="4196975" y="2713302"/>
                  <a:ext cx="198772" cy="276999"/>
                </a:xfrm>
                <a:prstGeom prst="rect">
                  <a:avLst/>
                </a:prstGeom>
                <a:blipFill>
                  <a:blip r:embed="rId25"/>
                  <a:stretch>
                    <a:fillRect l="-17647" r="-23529" b="-9091"/>
                  </a:stretch>
                </a:blipFill>
              </p:spPr>
              <p:txBody>
                <a:bodyPr/>
                <a:lstStyle/>
                <a:p>
                  <a:r>
                    <a:rPr lang="zh-CN" altLang="en-US">
                      <a:noFill/>
                    </a:rPr>
                    <a:t> </a:t>
                  </a:r>
                </a:p>
              </p:txBody>
            </p:sp>
          </mc:Fallback>
        </mc:AlternateContent>
        <p:cxnSp>
          <p:nvCxnSpPr>
            <p:cNvPr id="182" name="Straight Connector 46">
              <a:extLst>
                <a:ext uri="{FF2B5EF4-FFF2-40B4-BE49-F238E27FC236}">
                  <a16:creationId xmlns:a16="http://schemas.microsoft.com/office/drawing/2014/main" id="{362F5130-D6BF-F848-A148-CE3D9A67E74F}"/>
                </a:ext>
              </a:extLst>
            </p:cNvPr>
            <p:cNvCxnSpPr>
              <a:endCxn id="176" idx="0"/>
            </p:cNvCxnSpPr>
            <p:nvPr/>
          </p:nvCxnSpPr>
          <p:spPr>
            <a:xfrm flipH="1">
              <a:off x="4406149" y="265756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3" name="Group 48">
              <a:extLst>
                <a:ext uri="{FF2B5EF4-FFF2-40B4-BE49-F238E27FC236}">
                  <a16:creationId xmlns:a16="http://schemas.microsoft.com/office/drawing/2014/main" id="{066D5618-FC5C-6E44-9869-39C28AEA7131}"/>
                </a:ext>
              </a:extLst>
            </p:cNvPr>
            <p:cNvGrpSpPr/>
            <p:nvPr/>
          </p:nvGrpSpPr>
          <p:grpSpPr>
            <a:xfrm>
              <a:off x="2014876" y="3504115"/>
              <a:ext cx="476733" cy="461665"/>
              <a:chOff x="2261112" y="2377058"/>
              <a:chExt cx="476733" cy="461665"/>
            </a:xfrm>
          </p:grpSpPr>
          <p:sp>
            <p:nvSpPr>
              <p:cNvPr id="184" name="TextBox 49">
                <a:extLst>
                  <a:ext uri="{FF2B5EF4-FFF2-40B4-BE49-F238E27FC236}">
                    <a16:creationId xmlns:a16="http://schemas.microsoft.com/office/drawing/2014/main" id="{FC299ACB-059B-204B-87B4-38E1F72E2913}"/>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85" name="Oval 50">
                <a:extLst>
                  <a:ext uri="{FF2B5EF4-FFF2-40B4-BE49-F238E27FC236}">
                    <a16:creationId xmlns:a16="http://schemas.microsoft.com/office/drawing/2014/main" id="{FB079EC1-70E6-5645-B124-BE82714E390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Oval 51">
              <a:extLst>
                <a:ext uri="{FF2B5EF4-FFF2-40B4-BE49-F238E27FC236}">
                  <a16:creationId xmlns:a16="http://schemas.microsoft.com/office/drawing/2014/main" id="{8F9CE1E6-C8C6-8243-82F3-35C7FEF3A0C6}"/>
                </a:ext>
              </a:extLst>
            </p:cNvPr>
            <p:cNvSpPr/>
            <p:nvPr/>
          </p:nvSpPr>
          <p:spPr>
            <a:xfrm>
              <a:off x="1789048" y="3032351"/>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TextBox 52">
                  <a:extLst>
                    <a:ext uri="{FF2B5EF4-FFF2-40B4-BE49-F238E27FC236}">
                      <a16:creationId xmlns:a16="http://schemas.microsoft.com/office/drawing/2014/main" id="{9BABE411-35B7-674F-B7BB-DBD7FA632FB2}"/>
                    </a:ext>
                  </a:extLst>
                </p:cNvPr>
                <p:cNvSpPr txBox="1"/>
                <p:nvPr/>
              </p:nvSpPr>
              <p:spPr>
                <a:xfrm>
                  <a:off x="1870000" y="304914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187" name="TextBox 52">
                  <a:extLst>
                    <a:ext uri="{FF2B5EF4-FFF2-40B4-BE49-F238E27FC236}">
                      <a16:creationId xmlns:a16="http://schemas.microsoft.com/office/drawing/2014/main" id="{9BABE411-35B7-674F-B7BB-DBD7FA632FB2}"/>
                    </a:ext>
                  </a:extLst>
                </p:cNvPr>
                <p:cNvSpPr txBox="1">
                  <a:spLocks noRot="1" noChangeAspect="1" noMove="1" noResize="1" noEditPoints="1" noAdjustHandles="1" noChangeArrowheads="1" noChangeShapeType="1" noTextEdit="1"/>
                </p:cNvSpPr>
                <p:nvPr/>
              </p:nvSpPr>
              <p:spPr>
                <a:xfrm>
                  <a:off x="1870000" y="3049149"/>
                  <a:ext cx="198772" cy="276999"/>
                </a:xfrm>
                <a:prstGeom prst="rect">
                  <a:avLst/>
                </a:prstGeom>
                <a:blipFill>
                  <a:blip r:embed="rId26"/>
                  <a:stretch>
                    <a:fillRect l="-11765" r="-11765"/>
                  </a:stretch>
                </a:blipFill>
              </p:spPr>
              <p:txBody>
                <a:bodyPr/>
                <a:lstStyle/>
                <a:p>
                  <a:r>
                    <a:rPr lang="zh-CN" altLang="en-US">
                      <a:noFill/>
                    </a:rPr>
                    <a:t> </a:t>
                  </a:r>
                </a:p>
              </p:txBody>
            </p:sp>
          </mc:Fallback>
        </mc:AlternateContent>
        <p:grpSp>
          <p:nvGrpSpPr>
            <p:cNvPr id="188" name="Group 55">
              <a:extLst>
                <a:ext uri="{FF2B5EF4-FFF2-40B4-BE49-F238E27FC236}">
                  <a16:creationId xmlns:a16="http://schemas.microsoft.com/office/drawing/2014/main" id="{DEB55838-2EA4-F145-94D1-409CDF03ACA7}"/>
                </a:ext>
              </a:extLst>
            </p:cNvPr>
            <p:cNvGrpSpPr/>
            <p:nvPr/>
          </p:nvGrpSpPr>
          <p:grpSpPr>
            <a:xfrm>
              <a:off x="2083173" y="2503773"/>
              <a:ext cx="634581" cy="338554"/>
              <a:chOff x="7244369" y="3385977"/>
              <a:chExt cx="634581" cy="338554"/>
            </a:xfrm>
          </p:grpSpPr>
          <p:sp>
            <p:nvSpPr>
              <p:cNvPr id="189" name="Oval 56">
                <a:extLst>
                  <a:ext uri="{FF2B5EF4-FFF2-40B4-BE49-F238E27FC236}">
                    <a16:creationId xmlns:a16="http://schemas.microsoft.com/office/drawing/2014/main" id="{631A59D9-DE95-CB47-800E-E6619D26DEE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57">
                <a:extLst>
                  <a:ext uri="{FF2B5EF4-FFF2-40B4-BE49-F238E27FC236}">
                    <a16:creationId xmlns:a16="http://schemas.microsoft.com/office/drawing/2014/main" id="{5075A8B4-3361-A242-B624-EA30630740A5}"/>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191" name="Group 58">
              <a:extLst>
                <a:ext uri="{FF2B5EF4-FFF2-40B4-BE49-F238E27FC236}">
                  <a16:creationId xmlns:a16="http://schemas.microsoft.com/office/drawing/2014/main" id="{131052F7-1D56-8249-B3C4-CAB51ACCFEDF}"/>
                </a:ext>
              </a:extLst>
            </p:cNvPr>
            <p:cNvGrpSpPr/>
            <p:nvPr/>
          </p:nvGrpSpPr>
          <p:grpSpPr>
            <a:xfrm>
              <a:off x="3689723" y="3448033"/>
              <a:ext cx="733573" cy="338554"/>
              <a:chOff x="8774486" y="4387239"/>
              <a:chExt cx="733573" cy="338554"/>
            </a:xfrm>
          </p:grpSpPr>
          <p:sp>
            <p:nvSpPr>
              <p:cNvPr id="192" name="Oval 59">
                <a:extLst>
                  <a:ext uri="{FF2B5EF4-FFF2-40B4-BE49-F238E27FC236}">
                    <a16:creationId xmlns:a16="http://schemas.microsoft.com/office/drawing/2014/main" id="{C116E866-D62A-3D4B-9FFA-B57B09DAE40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60">
                <a:extLst>
                  <a:ext uri="{FF2B5EF4-FFF2-40B4-BE49-F238E27FC236}">
                    <a16:creationId xmlns:a16="http://schemas.microsoft.com/office/drawing/2014/main" id="{1A500141-E7C8-8D43-94A9-2AA726AB8EFB}"/>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194" name="Straight Connector 61">
              <a:extLst>
                <a:ext uri="{FF2B5EF4-FFF2-40B4-BE49-F238E27FC236}">
                  <a16:creationId xmlns:a16="http://schemas.microsoft.com/office/drawing/2014/main" id="{A70870E4-4C0B-FE4D-BFD2-533E8D850D00}"/>
                </a:ext>
              </a:extLst>
            </p:cNvPr>
            <p:cNvCxnSpPr>
              <a:endCxn id="176" idx="3"/>
            </p:cNvCxnSpPr>
            <p:nvPr/>
          </p:nvCxnSpPr>
          <p:spPr>
            <a:xfrm flipV="1">
              <a:off x="4049021" y="323194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Rounded Corners 66">
              <a:extLst>
                <a:ext uri="{FF2B5EF4-FFF2-40B4-BE49-F238E27FC236}">
                  <a16:creationId xmlns:a16="http://schemas.microsoft.com/office/drawing/2014/main" id="{5CACA100-59DA-2D45-A114-08422681DF76}"/>
                </a:ext>
              </a:extLst>
            </p:cNvPr>
            <p:cNvSpPr/>
            <p:nvPr/>
          </p:nvSpPr>
          <p:spPr>
            <a:xfrm>
              <a:off x="1624414" y="2344911"/>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Rounded Corners 67">
              <a:extLst>
                <a:ext uri="{FF2B5EF4-FFF2-40B4-BE49-F238E27FC236}">
                  <a16:creationId xmlns:a16="http://schemas.microsoft.com/office/drawing/2014/main" id="{3051D3F1-ACF8-1544-BDC4-1FDF55E9096F}"/>
                </a:ext>
              </a:extLst>
            </p:cNvPr>
            <p:cNvSpPr/>
            <p:nvPr/>
          </p:nvSpPr>
          <p:spPr>
            <a:xfrm>
              <a:off x="3689723" y="234491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68">
              <a:extLst>
                <a:ext uri="{FF2B5EF4-FFF2-40B4-BE49-F238E27FC236}">
                  <a16:creationId xmlns:a16="http://schemas.microsoft.com/office/drawing/2014/main" id="{CF45C756-99BE-5341-9AA4-C0F5B830D980}"/>
                </a:ext>
              </a:extLst>
            </p:cNvPr>
            <p:cNvCxnSpPr>
              <a:cxnSpLocks/>
              <a:stCxn id="190" idx="3"/>
              <a:endCxn id="193" idx="1"/>
            </p:cNvCxnSpPr>
            <p:nvPr/>
          </p:nvCxnSpPr>
          <p:spPr>
            <a:xfrm>
              <a:off x="2717754" y="2673050"/>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98" name="组合 197">
              <a:extLst>
                <a:ext uri="{FF2B5EF4-FFF2-40B4-BE49-F238E27FC236}">
                  <a16:creationId xmlns:a16="http://schemas.microsoft.com/office/drawing/2014/main" id="{5D262605-41F2-2A4E-8AF5-DCD769A16ECF}"/>
                </a:ext>
              </a:extLst>
            </p:cNvPr>
            <p:cNvGrpSpPr/>
            <p:nvPr/>
          </p:nvGrpSpPr>
          <p:grpSpPr>
            <a:xfrm>
              <a:off x="1746308" y="4530768"/>
              <a:ext cx="971446" cy="1228966"/>
              <a:chOff x="7098717" y="4674592"/>
              <a:chExt cx="971446" cy="1228966"/>
            </a:xfrm>
          </p:grpSpPr>
          <p:sp>
            <p:nvSpPr>
              <p:cNvPr id="199" name="TextBox 47">
                <a:extLst>
                  <a:ext uri="{FF2B5EF4-FFF2-40B4-BE49-F238E27FC236}">
                    <a16:creationId xmlns:a16="http://schemas.microsoft.com/office/drawing/2014/main" id="{83C0C8B3-020C-BC4C-8119-4EB2ACF0ED3D}"/>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200" name="图片 199">
                <a:extLst>
                  <a:ext uri="{FF2B5EF4-FFF2-40B4-BE49-F238E27FC236}">
                    <a16:creationId xmlns:a16="http://schemas.microsoft.com/office/drawing/2014/main" id="{BFF33342-5E7B-0A4A-95D0-9203A8322B11}"/>
                  </a:ext>
                </a:extLst>
              </p:cNvPr>
              <p:cNvPicPr>
                <a:picLocks noChangeAspect="1"/>
              </p:cNvPicPr>
              <p:nvPr/>
            </p:nvPicPr>
            <p:blipFill>
              <a:blip r:embed="rId27"/>
              <a:stretch>
                <a:fillRect/>
              </a:stretch>
            </p:blipFill>
            <p:spPr>
              <a:xfrm>
                <a:off x="7331847" y="4674592"/>
                <a:ext cx="508000" cy="914400"/>
              </a:xfrm>
              <a:prstGeom prst="rect">
                <a:avLst/>
              </a:prstGeom>
            </p:spPr>
          </p:pic>
        </p:grpSp>
        <p:grpSp>
          <p:nvGrpSpPr>
            <p:cNvPr id="201" name="组合 200">
              <a:extLst>
                <a:ext uri="{FF2B5EF4-FFF2-40B4-BE49-F238E27FC236}">
                  <a16:creationId xmlns:a16="http://schemas.microsoft.com/office/drawing/2014/main" id="{8B01CD28-E81F-0B46-9F3D-734AB27F5EC6}"/>
                </a:ext>
              </a:extLst>
            </p:cNvPr>
            <p:cNvGrpSpPr/>
            <p:nvPr/>
          </p:nvGrpSpPr>
          <p:grpSpPr>
            <a:xfrm>
              <a:off x="3768302" y="4545208"/>
              <a:ext cx="1053697" cy="1212843"/>
              <a:chOff x="9120711" y="4689032"/>
              <a:chExt cx="1053697" cy="1212843"/>
            </a:xfrm>
          </p:grpSpPr>
          <p:sp>
            <p:nvSpPr>
              <p:cNvPr id="202" name="TextBox 54">
                <a:extLst>
                  <a:ext uri="{FF2B5EF4-FFF2-40B4-BE49-F238E27FC236}">
                    <a16:creationId xmlns:a16="http://schemas.microsoft.com/office/drawing/2014/main" id="{E3D0D2D4-2644-6F4F-8D17-41CE6F71508E}"/>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203" name="图片 202">
                <a:extLst>
                  <a:ext uri="{FF2B5EF4-FFF2-40B4-BE49-F238E27FC236}">
                    <a16:creationId xmlns:a16="http://schemas.microsoft.com/office/drawing/2014/main" id="{004521CB-29BD-4E42-868C-6BA041CEC192}"/>
                  </a:ext>
                </a:extLst>
              </p:cNvPr>
              <p:cNvPicPr>
                <a:picLocks noChangeAspect="1"/>
              </p:cNvPicPr>
              <p:nvPr/>
            </p:nvPicPr>
            <p:blipFill>
              <a:blip r:embed="rId27"/>
              <a:stretch>
                <a:fillRect/>
              </a:stretch>
            </p:blipFill>
            <p:spPr>
              <a:xfrm>
                <a:off x="9420079" y="4689032"/>
                <a:ext cx="508000" cy="914400"/>
              </a:xfrm>
              <a:prstGeom prst="rect">
                <a:avLst/>
              </a:prstGeom>
            </p:spPr>
          </p:pic>
        </p:grpSp>
      </p:grpSp>
      <p:pic>
        <p:nvPicPr>
          <p:cNvPr id="204" name="图片 203">
            <a:extLst>
              <a:ext uri="{FF2B5EF4-FFF2-40B4-BE49-F238E27FC236}">
                <a16:creationId xmlns:a16="http://schemas.microsoft.com/office/drawing/2014/main" id="{004A3F5E-E2C0-7144-8C6F-0A7ADB16696C}"/>
              </a:ext>
            </a:extLst>
          </p:cNvPr>
          <p:cNvPicPr>
            <a:picLocks noChangeAspect="1"/>
          </p:cNvPicPr>
          <p:nvPr/>
        </p:nvPicPr>
        <p:blipFill>
          <a:blip r:embed="rId27"/>
          <a:stretch>
            <a:fillRect/>
          </a:stretch>
        </p:blipFill>
        <p:spPr>
          <a:xfrm>
            <a:off x="7606605" y="4725144"/>
            <a:ext cx="508000" cy="914400"/>
          </a:xfrm>
          <a:prstGeom prst="rect">
            <a:avLst/>
          </a:prstGeom>
        </p:spPr>
      </p:pic>
      <p:pic>
        <p:nvPicPr>
          <p:cNvPr id="205" name="图片 204">
            <a:extLst>
              <a:ext uri="{FF2B5EF4-FFF2-40B4-BE49-F238E27FC236}">
                <a16:creationId xmlns:a16="http://schemas.microsoft.com/office/drawing/2014/main" id="{A077F81D-5810-F348-B556-EB91FD28C72B}"/>
              </a:ext>
            </a:extLst>
          </p:cNvPr>
          <p:cNvPicPr>
            <a:picLocks noChangeAspect="1"/>
          </p:cNvPicPr>
          <p:nvPr/>
        </p:nvPicPr>
        <p:blipFill>
          <a:blip r:embed="rId27"/>
          <a:stretch>
            <a:fillRect/>
          </a:stretch>
        </p:blipFill>
        <p:spPr>
          <a:xfrm>
            <a:off x="10702949" y="4725144"/>
            <a:ext cx="508000" cy="914400"/>
          </a:xfrm>
          <a:prstGeom prst="rect">
            <a:avLst/>
          </a:prstGeom>
        </p:spPr>
      </p:pic>
      <p:pic>
        <p:nvPicPr>
          <p:cNvPr id="206" name="图片 205">
            <a:extLst>
              <a:ext uri="{FF2B5EF4-FFF2-40B4-BE49-F238E27FC236}">
                <a16:creationId xmlns:a16="http://schemas.microsoft.com/office/drawing/2014/main" id="{0BAFE0E0-2674-2443-AF80-DFF721F32356}"/>
              </a:ext>
            </a:extLst>
          </p:cNvPr>
          <p:cNvPicPr>
            <a:picLocks noChangeAspect="1"/>
          </p:cNvPicPr>
          <p:nvPr/>
        </p:nvPicPr>
        <p:blipFill>
          <a:blip r:embed="rId27"/>
          <a:stretch>
            <a:fillRect/>
          </a:stretch>
        </p:blipFill>
        <p:spPr>
          <a:xfrm>
            <a:off x="9982869" y="2362839"/>
            <a:ext cx="508000" cy="914400"/>
          </a:xfrm>
          <a:prstGeom prst="rect">
            <a:avLst/>
          </a:prstGeom>
        </p:spPr>
      </p:pic>
    </p:spTree>
    <p:extLst>
      <p:ext uri="{BB962C8B-B14F-4D97-AF65-F5344CB8AC3E}">
        <p14:creationId xmlns:p14="http://schemas.microsoft.com/office/powerpoint/2010/main" val="23439831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chemeClr val="bg2"/>
                </a:solidFill>
              </a:rPr>
              <a:t>AI</a:t>
            </a:r>
            <a:r>
              <a:rPr lang="zh-CN" altLang="en-US" sz="2000" b="1" dirty="0">
                <a:solidFill>
                  <a:schemeClr val="bg2"/>
                </a:solidFill>
              </a:rPr>
              <a:t>集群服务器架构：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同步与异步并行 </a:t>
            </a:r>
            <a:r>
              <a:rPr lang="en-US" altLang="zh-CN" sz="1800" dirty="0">
                <a:solidFill>
                  <a:schemeClr val="bg2"/>
                </a:solidFill>
              </a:rPr>
              <a:t>-</a:t>
            </a:r>
            <a:r>
              <a:rPr lang="zh-CN" altLang="en-US" sz="1800" dirty="0">
                <a:solidFill>
                  <a:schemeClr val="bg2"/>
                </a:solidFill>
              </a:rPr>
              <a:t> 环同步算法</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集群软硬件通信：</a:t>
            </a:r>
            <a:r>
              <a:rPr lang="zh-CN" altLang="en-US" sz="1800" dirty="0">
                <a:solidFill>
                  <a:schemeClr val="bg2"/>
                </a:solidFill>
              </a:rPr>
              <a:t>通信软硬件实现 </a:t>
            </a:r>
            <a:r>
              <a:rPr lang="en-US" altLang="zh-CN" sz="1800" dirty="0">
                <a:solidFill>
                  <a:schemeClr val="bg2"/>
                </a:solidFill>
              </a:rPr>
              <a:t>-</a:t>
            </a:r>
            <a:r>
              <a:rPr lang="zh-CN" altLang="en-US" sz="1800" dirty="0">
                <a:solidFill>
                  <a:schemeClr val="bg2"/>
                </a:solidFill>
              </a:rPr>
              <a:t> 通信实现方式</a:t>
            </a:r>
            <a:endParaRPr lang="en-US" altLang="zh-CN" sz="1800" dirty="0">
              <a:solidFill>
                <a:schemeClr val="bg2"/>
              </a:solidFill>
            </a:endParaRPr>
          </a:p>
          <a:p>
            <a:pPr lvl="1"/>
            <a:r>
              <a:rPr lang="zh-CN" altLang="en-US" sz="2000" b="1" dirty="0">
                <a:solidFill>
                  <a:schemeClr val="bg2"/>
                </a:solidFill>
              </a:rPr>
              <a:t>分布式通信原语：</a:t>
            </a:r>
            <a:r>
              <a:rPr lang="zh-CN" altLang="en-US" sz="1800" dirty="0">
                <a:solidFill>
                  <a:schemeClr val="bg2"/>
                </a:solidFill>
              </a:rPr>
              <a:t>通信原语</a:t>
            </a:r>
            <a:endParaRPr lang="en-US" altLang="zh-CN" sz="1800" dirty="0">
              <a:solidFill>
                <a:schemeClr val="bg2"/>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307847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advTm="8000">
        <p159:morph option="byObject"/>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集中式通信</a:t>
            </a:r>
            <a:endParaRPr lang="en-US" dirty="0"/>
          </a:p>
        </p:txBody>
      </p:sp>
      <p:pic>
        <p:nvPicPr>
          <p:cNvPr id="9219" name="Picture 3" descr="Image result for pytorch logo">
            <a:extLst>
              <a:ext uri="{FF2B5EF4-FFF2-40B4-BE49-F238E27FC236}">
                <a16:creationId xmlns:a16="http://schemas.microsoft.com/office/drawing/2014/main" id="{221493C2-78F5-43D8-BCC2-2B24531E0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5415E4-9122-9046-BF88-09FF9EE5FE73}"/>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6286114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集合式通信</a:t>
            </a:r>
            <a:endParaRPr lang="en-US" altLang="zh-CN" dirty="0"/>
          </a:p>
          <a:p>
            <a:endParaRPr lang="en-US" dirty="0"/>
          </a:p>
        </p:txBody>
      </p:sp>
      <p:pic>
        <p:nvPicPr>
          <p:cNvPr id="6" name="Picture 3" descr="Image result for pytorch logo">
            <a:extLst>
              <a:ext uri="{FF2B5EF4-FFF2-40B4-BE49-F238E27FC236}">
                <a16:creationId xmlns:a16="http://schemas.microsoft.com/office/drawing/2014/main" id="{1ED38FC5-2539-F241-A8FC-4C8C1CA6E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F85DDE08-6AEC-C647-B3F9-6B5705728C27}"/>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1" name="图片 10">
            <a:extLst>
              <a:ext uri="{FF2B5EF4-FFF2-40B4-BE49-F238E27FC236}">
                <a16:creationId xmlns:a16="http://schemas.microsoft.com/office/drawing/2014/main" id="{0AFD57F9-9828-5641-B987-2336AAC4B000}"/>
              </a:ext>
            </a:extLst>
          </p:cNvPr>
          <p:cNvPicPr>
            <a:picLocks noChangeAspect="1"/>
          </p:cNvPicPr>
          <p:nvPr/>
        </p:nvPicPr>
        <p:blipFill>
          <a:blip r:embed="rId3"/>
          <a:stretch>
            <a:fillRect/>
          </a:stretch>
        </p:blipFill>
        <p:spPr>
          <a:xfrm>
            <a:off x="3795241" y="2852936"/>
            <a:ext cx="4606280" cy="2197768"/>
          </a:xfrm>
          <a:prstGeom prst="rect">
            <a:avLst/>
          </a:prstGeom>
        </p:spPr>
      </p:pic>
    </p:spTree>
    <p:extLst>
      <p:ext uri="{BB962C8B-B14F-4D97-AF65-F5344CB8AC3E}">
        <p14:creationId xmlns:p14="http://schemas.microsoft.com/office/powerpoint/2010/main" val="4962767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A4CEE-B013-4EF3-978A-4B953DD5EC84}"/>
              </a:ext>
            </a:extLst>
          </p:cNvPr>
          <p:cNvSpPr/>
          <p:nvPr/>
        </p:nvSpPr>
        <p:spPr>
          <a:xfrm>
            <a:off x="588772" y="6411405"/>
            <a:ext cx="5607754" cy="369332"/>
          </a:xfrm>
          <a:prstGeom prst="rect">
            <a:avLst/>
          </a:prstGeom>
        </p:spPr>
        <p:txBody>
          <a:bodyPr wrap="none">
            <a:spAutoFit/>
          </a:bodyPr>
          <a:lstStyle/>
          <a:p>
            <a:r>
              <a:rPr lang="en-US" dirty="0"/>
              <a:t>https://pytorch.org/tutorials/intermediate/dist_tuto.html</a:t>
            </a:r>
          </a:p>
        </p:txBody>
      </p:sp>
      <p:pic>
        <p:nvPicPr>
          <p:cNvPr id="7" name="Picture 3" descr="Image result for pytorch logo">
            <a:extLst>
              <a:ext uri="{FF2B5EF4-FFF2-40B4-BE49-F238E27FC236}">
                <a16:creationId xmlns:a16="http://schemas.microsoft.com/office/drawing/2014/main" id="{9E6BDE4B-4E26-D844-BBAB-B70BAAF4D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E6B9852E-2117-C44B-9134-E207FF417E2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3" name="Picture 3">
            <a:extLst>
              <a:ext uri="{FF2B5EF4-FFF2-40B4-BE49-F238E27FC236}">
                <a16:creationId xmlns:a16="http://schemas.microsoft.com/office/drawing/2014/main" id="{BEDDEFCA-46E8-0545-9009-3988BF29C7AD}"/>
              </a:ext>
            </a:extLst>
          </p:cNvPr>
          <p:cNvPicPr>
            <a:picLocks noChangeAspect="1"/>
          </p:cNvPicPr>
          <p:nvPr/>
        </p:nvPicPr>
        <p:blipFill>
          <a:blip r:embed="rId3"/>
          <a:stretch>
            <a:fillRect/>
          </a:stretch>
        </p:blipFill>
        <p:spPr>
          <a:xfrm>
            <a:off x="6105372" y="1700808"/>
            <a:ext cx="5016758" cy="3016405"/>
          </a:xfrm>
          <a:prstGeom prst="rect">
            <a:avLst/>
          </a:prstGeom>
        </p:spPr>
      </p:pic>
      <p:sp>
        <p:nvSpPr>
          <p:cNvPr id="14" name="Text Placeholder 2">
            <a:extLst>
              <a:ext uri="{FF2B5EF4-FFF2-40B4-BE49-F238E27FC236}">
                <a16:creationId xmlns:a16="http://schemas.microsoft.com/office/drawing/2014/main" id="{6B817703-CDA6-E342-A55E-831E46FDFCF1}"/>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1647389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mage result for pytorch logo">
            <a:extLst>
              <a:ext uri="{FF2B5EF4-FFF2-40B4-BE49-F238E27FC236}">
                <a16:creationId xmlns:a16="http://schemas.microsoft.com/office/drawing/2014/main" id="{7143BC0A-5B8E-2C41-B5E9-77CC7053F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48C4D32B-D8A5-C145-93DE-C87B2DFB41D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
        <p:nvSpPr>
          <p:cNvPr id="11" name="Text Placeholder 2">
            <a:extLst>
              <a:ext uri="{FF2B5EF4-FFF2-40B4-BE49-F238E27FC236}">
                <a16:creationId xmlns:a16="http://schemas.microsoft.com/office/drawing/2014/main" id="{7F5FD1A3-4A81-A742-A928-EDD739E538B3}"/>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12" name="Picture 1">
            <a:extLst>
              <a:ext uri="{FF2B5EF4-FFF2-40B4-BE49-F238E27FC236}">
                <a16:creationId xmlns:a16="http://schemas.microsoft.com/office/drawing/2014/main" id="{8B082AC3-89CE-8D4F-96D7-0837BAB87410}"/>
              </a:ext>
            </a:extLst>
          </p:cNvPr>
          <p:cNvPicPr>
            <a:picLocks noChangeAspect="1"/>
          </p:cNvPicPr>
          <p:nvPr/>
        </p:nvPicPr>
        <p:blipFill>
          <a:blip r:embed="rId3"/>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23796149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altLang="zh-CN" dirty="0"/>
              <a:t>PyTorch </a:t>
            </a:r>
            <a:r>
              <a:rPr lang="zh-CN" altLang="en-US" dirty="0"/>
              <a:t>集合式通信</a:t>
            </a:r>
            <a:endParaRPr lang="en-US" altLang="zh-CN" dirty="0"/>
          </a:p>
        </p:txBody>
      </p:sp>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7">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8">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20529391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nchor="ctr"/>
          <a:lstStyle/>
          <a:p>
            <a:pPr marL="0" indent="0" eaLnBrk="1" hangingPunct="1">
              <a:buClr>
                <a:schemeClr val="accent2">
                  <a:lumMod val="90000"/>
                </a:schemeClr>
              </a:buClr>
              <a:buNone/>
            </a:pPr>
            <a:r>
              <a:rPr lang="en-US" altLang="zh-CN" dirty="0">
                <a:solidFill>
                  <a:srgbClr val="59595A"/>
                </a:solidFill>
              </a:rPr>
              <a:t>PyTorch </a:t>
            </a:r>
            <a:r>
              <a:rPr lang="zh-CN" altLang="en-US" dirty="0">
                <a:solidFill>
                  <a:srgbClr val="59595A"/>
                </a:solidFill>
              </a:rPr>
              <a:t>集中式通信</a:t>
            </a:r>
            <a:endParaRPr lang="en-US" altLang="zh-CN" dirty="0">
              <a:solidFill>
                <a:srgbClr val="59595A"/>
              </a:solidFill>
            </a:endParaRPr>
          </a:p>
          <a:p>
            <a:pPr marL="0" indent="0" eaLnBrk="1" hangingPunct="1">
              <a:buClr>
                <a:schemeClr val="accent2">
                  <a:lumMod val="90000"/>
                </a:schemeClr>
              </a:buClr>
              <a:buNone/>
            </a:pPr>
            <a:endParaRPr lang="en-US" altLang="zh-CN" dirty="0">
              <a:solidFill>
                <a:srgbClr val="59595A"/>
              </a:solidFill>
            </a:endParaRPr>
          </a:p>
          <a:p>
            <a:pPr marL="0" indent="0" eaLnBrk="1" hangingPunct="1">
              <a:buClr>
                <a:schemeClr val="accent2">
                  <a:lumMod val="90000"/>
                </a:schemeClr>
              </a:buClr>
              <a:buNone/>
            </a:pPr>
            <a:r>
              <a:rPr lang="zh-CN" altLang="en-US" dirty="0">
                <a:solidFill>
                  <a:srgbClr val="59595A"/>
                </a:solidFill>
              </a:rPr>
              <a:t>多对多</a:t>
            </a:r>
            <a:r>
              <a:rPr lang="en-US" altLang="zh-CN" dirty="0">
                <a:solidFill>
                  <a:srgbClr val="59595A"/>
                </a:solidFill>
              </a:rPr>
              <a:t>: All-Reduce</a:t>
            </a:r>
          </a:p>
        </p:txBody>
      </p:sp>
      <p:pic>
        <p:nvPicPr>
          <p:cNvPr id="6" name="Picture 5">
            <a:extLst>
              <a:ext uri="{FF2B5EF4-FFF2-40B4-BE49-F238E27FC236}">
                <a16:creationId xmlns:a16="http://schemas.microsoft.com/office/drawing/2014/main" id="{5758810C-F992-4B6F-B8F1-EC3A0899692E}"/>
              </a:ext>
            </a:extLst>
          </p:cNvPr>
          <p:cNvPicPr>
            <a:picLocks noChangeAspect="1"/>
          </p:cNvPicPr>
          <p:nvPr/>
        </p:nvPicPr>
        <p:blipFill>
          <a:blip r:embed="rId2"/>
          <a:stretch>
            <a:fillRect/>
          </a:stretch>
        </p:blipFill>
        <p:spPr>
          <a:xfrm>
            <a:off x="5090269" y="2713680"/>
            <a:ext cx="5994708" cy="2006703"/>
          </a:xfrm>
          <a:prstGeom prst="rect">
            <a:avLst/>
          </a:prstGeom>
        </p:spPr>
      </p:pic>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2246384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936823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9" name="图片 8">
            <a:extLst>
              <a:ext uri="{FF2B5EF4-FFF2-40B4-BE49-F238E27FC236}">
                <a16:creationId xmlns:a16="http://schemas.microsoft.com/office/drawing/2014/main" id="{D315B286-BF6E-D642-B3E1-2CA35A9CA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
        <p:nvSpPr>
          <p:cNvPr id="13" name="内容占位符 12">
            <a:extLst>
              <a:ext uri="{FF2B5EF4-FFF2-40B4-BE49-F238E27FC236}">
                <a16:creationId xmlns:a16="http://schemas.microsoft.com/office/drawing/2014/main" id="{7A447C8F-CDB1-8A4A-A86F-89788221877B}"/>
              </a:ext>
            </a:extLst>
          </p:cNvPr>
          <p:cNvSpPr>
            <a:spLocks noGrp="1"/>
          </p:cNvSpPr>
          <p:nvPr>
            <p:ph sz="half" idx="1"/>
          </p:nvPr>
        </p:nvSpPr>
        <p:spPr>
          <a:xfrm>
            <a:off x="623636" y="1340767"/>
            <a:ext cx="6913492" cy="4860189"/>
          </a:xfrm>
        </p:spPr>
        <p:txBody>
          <a:bodyPr/>
          <a:lstStyle/>
          <a:p>
            <a:pPr marL="457200" indent="-457200">
              <a:lnSpc>
                <a:spcPct val="120000"/>
              </a:lnSpc>
              <a:buFont typeface="+mj-lt"/>
              <a:buAutoNum type="arabicPeriod"/>
            </a:pPr>
            <a:r>
              <a:rPr lang="zh-CN" altLang="en-US" dirty="0"/>
              <a:t>环境依赖</a:t>
            </a:r>
          </a:p>
          <a:p>
            <a:pPr lvl="1">
              <a:lnSpc>
                <a:spcPct val="120000"/>
              </a:lnSpc>
            </a:pPr>
            <a:r>
              <a:rPr lang="zh-CN" altLang="en-US" sz="1400" dirty="0"/>
              <a:t>并行训练前 </a:t>
            </a:r>
            <a:r>
              <a:rPr lang="en-US" altLang="zh-CN" sz="1400" dirty="0" err="1"/>
              <a:t>communication.init</a:t>
            </a:r>
            <a:r>
              <a:rPr lang="zh-CN" altLang="en-US" sz="1400" dirty="0"/>
              <a:t> 接口初始化通信资源，自动创建全局通信组</a:t>
            </a:r>
            <a:r>
              <a:rPr lang="en-US" altLang="zh-CN" sz="1400" dirty="0"/>
              <a:t>WORLD_COMM_GROUP</a:t>
            </a:r>
            <a:r>
              <a:rPr lang="zh-CN" altLang="en-US" sz="1400" dirty="0"/>
              <a:t>；</a:t>
            </a:r>
          </a:p>
          <a:p>
            <a:pPr marL="457200" indent="-457200">
              <a:lnSpc>
                <a:spcPct val="120000"/>
              </a:lnSpc>
              <a:buFont typeface="+mj-lt"/>
              <a:buAutoNum type="arabicPeriod"/>
            </a:pPr>
            <a:r>
              <a:rPr lang="zh-CN" altLang="en-US" dirty="0"/>
              <a:t>数据分发</a:t>
            </a:r>
          </a:p>
          <a:p>
            <a:pPr lvl="1">
              <a:lnSpc>
                <a:spcPct val="120000"/>
              </a:lnSpc>
            </a:pPr>
            <a:r>
              <a:rPr lang="en-US" altLang="zh-CN" sz="1400" dirty="0"/>
              <a:t>dataset</a:t>
            </a:r>
            <a:r>
              <a:rPr lang="zh-CN" altLang="en-US" sz="1400" dirty="0"/>
              <a:t>模块将数据集拆分为多份并循环采样的方式，采集</a:t>
            </a:r>
            <a:r>
              <a:rPr lang="en-US" altLang="zh-CN" sz="1400" dirty="0"/>
              <a:t>batch</a:t>
            </a:r>
            <a:r>
              <a:rPr lang="zh-CN" altLang="en-US" sz="1400" dirty="0"/>
              <a:t>大小的数据到各自的卡上；</a:t>
            </a:r>
          </a:p>
          <a:p>
            <a:pPr marL="457200" indent="-457200">
              <a:lnSpc>
                <a:spcPct val="120000"/>
              </a:lnSpc>
              <a:buFont typeface="+mj-lt"/>
              <a:buAutoNum type="arabicPeriod"/>
            </a:pPr>
            <a:r>
              <a:rPr lang="zh-CN" altLang="en-US" dirty="0"/>
              <a:t>网络构图</a:t>
            </a:r>
          </a:p>
          <a:p>
            <a:pPr lvl="1">
              <a:lnSpc>
                <a:spcPct val="120000"/>
              </a:lnSpc>
            </a:pPr>
            <a:r>
              <a:rPr lang="zh-CN" altLang="en-US" sz="1400" dirty="0"/>
              <a:t>数据并行网络的书写方式与单机网络没有差别，保持相同的网络结构。</a:t>
            </a:r>
            <a:r>
              <a:rPr lang="en-US" altLang="zh-CN" sz="1400" dirty="0"/>
              <a:t>DATA_PRALLEL</a:t>
            </a:r>
            <a:r>
              <a:rPr lang="zh-CN" altLang="en-US" sz="1400" dirty="0"/>
              <a:t>和</a:t>
            </a:r>
            <a:r>
              <a:rPr lang="en-US" altLang="zh-CN" sz="1400" dirty="0"/>
              <a:t>HYBRID_PARALLEL</a:t>
            </a:r>
            <a:r>
              <a:rPr lang="zh-CN" altLang="en-US" sz="1400" dirty="0"/>
              <a:t>模式下通过</a:t>
            </a:r>
            <a:r>
              <a:rPr lang="en-US" altLang="zh-CN" sz="1400" dirty="0"/>
              <a:t>broadcast</a:t>
            </a:r>
            <a:r>
              <a:rPr lang="zh-CN" altLang="en-US" sz="1400" dirty="0"/>
              <a:t>达到权重广播的目的；</a:t>
            </a:r>
            <a:endParaRPr lang="en-US" altLang="zh-CN" sz="1400" dirty="0"/>
          </a:p>
          <a:p>
            <a:pPr marL="457200" lvl="1" indent="-457200">
              <a:lnSpc>
                <a:spcPct val="120000"/>
              </a:lnSpc>
              <a:buFont typeface="+mj-lt"/>
              <a:buAutoNum type="arabicPeriod" startAt="4"/>
            </a:pPr>
            <a:r>
              <a:rPr lang="zh-CN" altLang="en-US" sz="2000" dirty="0"/>
              <a:t>梯度聚合</a:t>
            </a:r>
            <a:endParaRPr lang="en-US" altLang="zh-CN" sz="2000" dirty="0"/>
          </a:p>
          <a:p>
            <a:pPr lvl="1">
              <a:lnSpc>
                <a:spcPct val="120000"/>
              </a:lnSpc>
            </a:pPr>
            <a:r>
              <a:rPr lang="en-US" altLang="zh-CN" sz="1400" dirty="0"/>
              <a:t>MindSpore</a:t>
            </a:r>
            <a:r>
              <a:rPr lang="zh-CN" altLang="en-US" sz="1400" dirty="0"/>
              <a:t>设置了</a:t>
            </a:r>
            <a:r>
              <a:rPr lang="en-US" altLang="zh-CN" sz="1400" dirty="0"/>
              <a:t>mean</a:t>
            </a:r>
            <a:r>
              <a:rPr lang="zh-CN" altLang="en-US" sz="1400" dirty="0"/>
              <a:t>开关，可以选择是否要对求和后的梯度值进行求平均操作；</a:t>
            </a:r>
          </a:p>
          <a:p>
            <a:pPr marL="457200" lvl="1" indent="-457200">
              <a:lnSpc>
                <a:spcPct val="120000"/>
              </a:lnSpc>
              <a:buFont typeface="+mj-lt"/>
              <a:buAutoNum type="arabicPeriod" startAt="5"/>
            </a:pPr>
            <a:r>
              <a:rPr lang="zh-CN" altLang="en-US" sz="2000" dirty="0"/>
              <a:t>参数更新</a:t>
            </a:r>
            <a:endParaRPr lang="en-US" altLang="zh-CN" sz="2000" dirty="0"/>
          </a:p>
          <a:p>
            <a:pPr lvl="1">
              <a:lnSpc>
                <a:spcPct val="120000"/>
              </a:lnSpc>
            </a:pPr>
            <a:r>
              <a:rPr lang="en-US" altLang="zh-CN" sz="1400" dirty="0"/>
              <a:t>MindSpore</a:t>
            </a:r>
            <a:r>
              <a:rPr lang="zh-CN" altLang="en-US" sz="1400" dirty="0"/>
              <a:t>实现的是一种同步数据并行训练。</a:t>
            </a:r>
          </a:p>
        </p:txBody>
      </p:sp>
      <p:sp>
        <p:nvSpPr>
          <p:cNvPr id="14" name="矩形 13">
            <a:extLst>
              <a:ext uri="{FF2B5EF4-FFF2-40B4-BE49-F238E27FC236}">
                <a16:creationId xmlns:a16="http://schemas.microsoft.com/office/drawing/2014/main" id="{EEEB1364-3D36-FC43-BEB0-29190480A3A0}"/>
              </a:ext>
            </a:extLst>
          </p:cNvPr>
          <p:cNvSpPr/>
          <p:nvPr/>
        </p:nvSpPr>
        <p:spPr>
          <a:xfrm>
            <a:off x="3578101" y="6322531"/>
            <a:ext cx="6696744"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rPr>
              <a:t>参考：https://mindspore.cn/docs/zh-CN/r1.8/design/distributed_training_design.html</a:t>
            </a:r>
          </a:p>
        </p:txBody>
      </p:sp>
      <p:sp>
        <p:nvSpPr>
          <p:cNvPr id="16" name="TextBox 90">
            <a:extLst>
              <a:ext uri="{FF2B5EF4-FFF2-40B4-BE49-F238E27FC236}">
                <a16:creationId xmlns:a16="http://schemas.microsoft.com/office/drawing/2014/main" id="{04EA2D80-C50C-0048-B889-754C5B9C46ED}"/>
              </a:ext>
            </a:extLst>
          </p:cNvPr>
          <p:cNvSpPr txBox="1"/>
          <p:nvPr/>
        </p:nvSpPr>
        <p:spPr>
          <a:xfrm>
            <a:off x="9122717" y="5367856"/>
            <a:ext cx="1107996"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80D3FA1-1B69-DB4F-BBCB-ECF4261D0583}"/>
                  </a:ext>
                </a:extLst>
              </p:cNvPr>
              <p:cNvSpPr txBox="1"/>
              <p:nvPr/>
            </p:nvSpPr>
            <p:spPr>
              <a:xfrm>
                <a:off x="8647179" y="347597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7" name="TextBox 33">
                <a:extLst>
                  <a:ext uri="{FF2B5EF4-FFF2-40B4-BE49-F238E27FC236}">
                    <a16:creationId xmlns:a16="http://schemas.microsoft.com/office/drawing/2014/main" id="{380D3FA1-1B69-DB4F-BBCB-ECF4261D0583}"/>
                  </a:ext>
                </a:extLst>
              </p:cNvPr>
              <p:cNvSpPr txBox="1">
                <a:spLocks noRot="1" noChangeAspect="1" noMove="1" noResize="1" noEditPoints="1" noAdjustHandles="1" noChangeArrowheads="1" noChangeShapeType="1" noTextEdit="1"/>
              </p:cNvSpPr>
              <p:nvPr/>
            </p:nvSpPr>
            <p:spPr>
              <a:xfrm>
                <a:off x="8647179" y="3475977"/>
                <a:ext cx="213200" cy="276999"/>
              </a:xfrm>
              <a:prstGeom prst="rect">
                <a:avLst/>
              </a:prstGeom>
              <a:blipFill>
                <a:blip r:embed="rId3"/>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34">
                <a:extLst>
                  <a:ext uri="{FF2B5EF4-FFF2-40B4-BE49-F238E27FC236}">
                    <a16:creationId xmlns:a16="http://schemas.microsoft.com/office/drawing/2014/main" id="{8FEAB3D1-95D5-6D4C-AE6A-E1A3F7AC9DB3}"/>
                  </a:ext>
                </a:extLst>
              </p:cNvPr>
              <p:cNvSpPr txBox="1"/>
              <p:nvPr/>
            </p:nvSpPr>
            <p:spPr>
              <a:xfrm>
                <a:off x="8108712" y="347597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8" name="TextBox 34">
                <a:extLst>
                  <a:ext uri="{FF2B5EF4-FFF2-40B4-BE49-F238E27FC236}">
                    <a16:creationId xmlns:a16="http://schemas.microsoft.com/office/drawing/2014/main" id="{8FEAB3D1-95D5-6D4C-AE6A-E1A3F7AC9DB3}"/>
                  </a:ext>
                </a:extLst>
              </p:cNvPr>
              <p:cNvSpPr txBox="1">
                <a:spLocks noRot="1" noChangeAspect="1" noMove="1" noResize="1" noEditPoints="1" noAdjustHandles="1" noChangeArrowheads="1" noChangeShapeType="1" noTextEdit="1"/>
              </p:cNvSpPr>
              <p:nvPr/>
            </p:nvSpPr>
            <p:spPr>
              <a:xfrm>
                <a:off x="8108712" y="3475977"/>
                <a:ext cx="391068" cy="276999"/>
              </a:xfrm>
              <a:prstGeom prst="rect">
                <a:avLst/>
              </a:prstGeom>
              <a:blipFill>
                <a:blip r:embed="rId4"/>
                <a:stretch>
                  <a:fillRect l="-9375" r="-6250" b="-13043"/>
                </a:stretch>
              </a:blipFill>
            </p:spPr>
            <p:txBody>
              <a:bodyPr/>
              <a:lstStyle/>
              <a:p>
                <a:r>
                  <a:rPr lang="zh-CN" altLang="en-US">
                    <a:noFill/>
                  </a:rPr>
                  <a:t> </a:t>
                </a:r>
              </a:p>
            </p:txBody>
          </p:sp>
        </mc:Fallback>
      </mc:AlternateContent>
      <p:cxnSp>
        <p:nvCxnSpPr>
          <p:cNvPr id="19" name="Straight Connector 35">
            <a:extLst>
              <a:ext uri="{FF2B5EF4-FFF2-40B4-BE49-F238E27FC236}">
                <a16:creationId xmlns:a16="http://schemas.microsoft.com/office/drawing/2014/main" id="{BC8C8702-A336-1C4D-81AD-AD40789F13AA}"/>
              </a:ext>
            </a:extLst>
          </p:cNvPr>
          <p:cNvCxnSpPr>
            <a:stCxn id="18" idx="0"/>
            <a:endCxn id="49" idx="3"/>
          </p:cNvCxnSpPr>
          <p:nvPr/>
        </p:nvCxnSpPr>
        <p:spPr>
          <a:xfrm flipV="1">
            <a:off x="8304246" y="336435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36">
            <a:extLst>
              <a:ext uri="{FF2B5EF4-FFF2-40B4-BE49-F238E27FC236}">
                <a16:creationId xmlns:a16="http://schemas.microsoft.com/office/drawing/2014/main" id="{B3BA4087-3716-8F47-9084-1E1B0AB50440}"/>
              </a:ext>
            </a:extLst>
          </p:cNvPr>
          <p:cNvCxnSpPr>
            <a:stCxn id="17" idx="0"/>
            <a:endCxn id="49" idx="5"/>
          </p:cNvCxnSpPr>
          <p:nvPr/>
        </p:nvCxnSpPr>
        <p:spPr>
          <a:xfrm flipH="1" flipV="1">
            <a:off x="8639933" y="336435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37">
            <a:extLst>
              <a:ext uri="{FF2B5EF4-FFF2-40B4-BE49-F238E27FC236}">
                <a16:creationId xmlns:a16="http://schemas.microsoft.com/office/drawing/2014/main" id="{95DF00E8-9AA6-024D-9AB5-B99AD94B4B07}"/>
              </a:ext>
            </a:extLst>
          </p:cNvPr>
          <p:cNvCxnSpPr>
            <a:stCxn id="49" idx="1"/>
            <a:endCxn id="30" idx="4"/>
          </p:cNvCxnSpPr>
          <p:nvPr/>
        </p:nvCxnSpPr>
        <p:spPr>
          <a:xfrm flipH="1" flipV="1">
            <a:off x="8228520" y="292070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38">
            <a:extLst>
              <a:ext uri="{FF2B5EF4-FFF2-40B4-BE49-F238E27FC236}">
                <a16:creationId xmlns:a16="http://schemas.microsoft.com/office/drawing/2014/main" id="{C322179F-6B53-8843-BBD0-80689CF3ED48}"/>
              </a:ext>
            </a:extLst>
          </p:cNvPr>
          <p:cNvGrpSpPr/>
          <p:nvPr/>
        </p:nvGrpSpPr>
        <p:grpSpPr>
          <a:xfrm>
            <a:off x="10676683" y="2515468"/>
            <a:ext cx="476733" cy="461665"/>
            <a:chOff x="2261112" y="2377058"/>
            <a:chExt cx="476733" cy="461665"/>
          </a:xfrm>
        </p:grpSpPr>
        <p:sp>
          <p:nvSpPr>
            <p:cNvPr id="50" name="TextBox 39">
              <a:extLst>
                <a:ext uri="{FF2B5EF4-FFF2-40B4-BE49-F238E27FC236}">
                  <a16:creationId xmlns:a16="http://schemas.microsoft.com/office/drawing/2014/main" id="{8BB023DA-1541-D44D-9D77-43289DD38FB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40">
              <a:extLst>
                <a:ext uri="{FF2B5EF4-FFF2-40B4-BE49-F238E27FC236}">
                  <a16:creationId xmlns:a16="http://schemas.microsoft.com/office/drawing/2014/main" id="{10A1CD41-819F-9843-8686-8E6B6B31E1C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41">
            <a:extLst>
              <a:ext uri="{FF2B5EF4-FFF2-40B4-BE49-F238E27FC236}">
                <a16:creationId xmlns:a16="http://schemas.microsoft.com/office/drawing/2014/main" id="{3ACA51FA-DB12-354C-B82C-7F84EB63AB2A}"/>
              </a:ext>
            </a:extLst>
          </p:cNvPr>
          <p:cNvCxnSpPr>
            <a:endCxn id="30" idx="0"/>
          </p:cNvCxnSpPr>
          <p:nvPr/>
        </p:nvCxnSpPr>
        <p:spPr>
          <a:xfrm flipH="1">
            <a:off x="8228520" y="235682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A18C4D37-2218-C948-B05E-45DBD9AB1DE9}"/>
              </a:ext>
            </a:extLst>
          </p:cNvPr>
          <p:cNvCxnSpPr>
            <a:stCxn id="25" idx="0"/>
            <a:endCxn id="51" idx="5"/>
          </p:cNvCxnSpPr>
          <p:nvPr/>
        </p:nvCxnSpPr>
        <p:spPr>
          <a:xfrm flipH="1" flipV="1">
            <a:off x="11027573" y="280382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43">
                <a:extLst>
                  <a:ext uri="{FF2B5EF4-FFF2-40B4-BE49-F238E27FC236}">
                    <a16:creationId xmlns:a16="http://schemas.microsoft.com/office/drawing/2014/main" id="{46872FF8-4784-184C-8775-E7692F109E17}"/>
                  </a:ext>
                </a:extLst>
              </p:cNvPr>
              <p:cNvSpPr txBox="1"/>
              <p:nvPr/>
            </p:nvSpPr>
            <p:spPr>
              <a:xfrm>
                <a:off x="11035905" y="307785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25" name="TextBox 43">
                <a:extLst>
                  <a:ext uri="{FF2B5EF4-FFF2-40B4-BE49-F238E27FC236}">
                    <a16:creationId xmlns:a16="http://schemas.microsoft.com/office/drawing/2014/main" id="{46872FF8-4784-184C-8775-E7692F109E17}"/>
                  </a:ext>
                </a:extLst>
              </p:cNvPr>
              <p:cNvSpPr txBox="1">
                <a:spLocks noRot="1" noChangeAspect="1" noMove="1" noResize="1" noEditPoints="1" noAdjustHandles="1" noChangeArrowheads="1" noChangeShapeType="1" noTextEdit="1"/>
              </p:cNvSpPr>
              <p:nvPr/>
            </p:nvSpPr>
            <p:spPr>
              <a:xfrm>
                <a:off x="11035905" y="3077856"/>
                <a:ext cx="391068" cy="276999"/>
              </a:xfrm>
              <a:prstGeom prst="rect">
                <a:avLst/>
              </a:prstGeom>
              <a:blipFill>
                <a:blip r:embed="rId5"/>
                <a:stretch>
                  <a:fillRect l="-12500"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44">
                <a:extLst>
                  <a:ext uri="{FF2B5EF4-FFF2-40B4-BE49-F238E27FC236}">
                    <a16:creationId xmlns:a16="http://schemas.microsoft.com/office/drawing/2014/main" id="{E70983C5-218F-BF41-9357-6B4FC4FA8E46}"/>
                  </a:ext>
                </a:extLst>
              </p:cNvPr>
              <p:cNvSpPr txBox="1"/>
              <p:nvPr/>
            </p:nvSpPr>
            <p:spPr>
              <a:xfrm>
                <a:off x="8031284" y="237097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26" name="TextBox 44">
                <a:extLst>
                  <a:ext uri="{FF2B5EF4-FFF2-40B4-BE49-F238E27FC236}">
                    <a16:creationId xmlns:a16="http://schemas.microsoft.com/office/drawing/2014/main" id="{E70983C5-218F-BF41-9357-6B4FC4FA8E46}"/>
                  </a:ext>
                </a:extLst>
              </p:cNvPr>
              <p:cNvSpPr txBox="1">
                <a:spLocks noRot="1" noChangeAspect="1" noMove="1" noResize="1" noEditPoints="1" noAdjustHandles="1" noChangeArrowheads="1" noChangeShapeType="1" noTextEdit="1"/>
              </p:cNvSpPr>
              <p:nvPr/>
            </p:nvSpPr>
            <p:spPr>
              <a:xfrm>
                <a:off x="8031284" y="2370978"/>
                <a:ext cx="234038" cy="276999"/>
              </a:xfrm>
              <a:prstGeom prst="rect">
                <a:avLst/>
              </a:prstGeom>
              <a:blipFill>
                <a:blip r:embed="rId6"/>
                <a:stretch>
                  <a:fillRect l="-15000" r="-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45">
                <a:extLst>
                  <a:ext uri="{FF2B5EF4-FFF2-40B4-BE49-F238E27FC236}">
                    <a16:creationId xmlns:a16="http://schemas.microsoft.com/office/drawing/2014/main" id="{06A6D795-9BA7-4A4A-9C05-74C3F6EBB78C}"/>
                  </a:ext>
                </a:extLst>
              </p:cNvPr>
              <p:cNvSpPr txBox="1"/>
              <p:nvPr/>
            </p:nvSpPr>
            <p:spPr>
              <a:xfrm>
                <a:off x="10701512" y="228518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27" name="TextBox 45">
                <a:extLst>
                  <a:ext uri="{FF2B5EF4-FFF2-40B4-BE49-F238E27FC236}">
                    <a16:creationId xmlns:a16="http://schemas.microsoft.com/office/drawing/2014/main" id="{06A6D795-9BA7-4A4A-9C05-74C3F6EBB78C}"/>
                  </a:ext>
                </a:extLst>
              </p:cNvPr>
              <p:cNvSpPr txBox="1">
                <a:spLocks noRot="1" noChangeAspect="1" noMove="1" noResize="1" noEditPoints="1" noAdjustHandles="1" noChangeArrowheads="1" noChangeShapeType="1" noTextEdit="1"/>
              </p:cNvSpPr>
              <p:nvPr/>
            </p:nvSpPr>
            <p:spPr>
              <a:xfrm>
                <a:off x="10701512" y="2285186"/>
                <a:ext cx="198772" cy="276999"/>
              </a:xfrm>
              <a:prstGeom prst="rect">
                <a:avLst/>
              </a:prstGeom>
              <a:blipFill>
                <a:blip r:embed="rId7"/>
                <a:stretch>
                  <a:fillRect l="-25000" r="-25000" b="-4545"/>
                </a:stretch>
              </a:blipFill>
            </p:spPr>
            <p:txBody>
              <a:bodyPr/>
              <a:lstStyle/>
              <a:p>
                <a:r>
                  <a:rPr lang="zh-CN" altLang="en-US">
                    <a:noFill/>
                  </a:rPr>
                  <a:t> </a:t>
                </a:r>
              </a:p>
            </p:txBody>
          </p:sp>
        </mc:Fallback>
      </mc:AlternateContent>
      <p:cxnSp>
        <p:nvCxnSpPr>
          <p:cNvPr id="28" name="Straight Connector 46">
            <a:extLst>
              <a:ext uri="{FF2B5EF4-FFF2-40B4-BE49-F238E27FC236}">
                <a16:creationId xmlns:a16="http://schemas.microsoft.com/office/drawing/2014/main" id="{58FD04C8-CF93-4141-B89A-F09462EAC715}"/>
              </a:ext>
            </a:extLst>
          </p:cNvPr>
          <p:cNvCxnSpPr>
            <a:endCxn id="51" idx="0"/>
          </p:cNvCxnSpPr>
          <p:nvPr/>
        </p:nvCxnSpPr>
        <p:spPr>
          <a:xfrm flipH="1">
            <a:off x="10910686" y="222945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48">
            <a:extLst>
              <a:ext uri="{FF2B5EF4-FFF2-40B4-BE49-F238E27FC236}">
                <a16:creationId xmlns:a16="http://schemas.microsoft.com/office/drawing/2014/main" id="{6DD54F26-0468-9749-A917-DD93C90200C9}"/>
              </a:ext>
            </a:extLst>
          </p:cNvPr>
          <p:cNvGrpSpPr/>
          <p:nvPr/>
        </p:nvGrpSpPr>
        <p:grpSpPr>
          <a:xfrm>
            <a:off x="8289043" y="3075999"/>
            <a:ext cx="476733" cy="461665"/>
            <a:chOff x="2261112" y="2377058"/>
            <a:chExt cx="476733" cy="461665"/>
          </a:xfrm>
        </p:grpSpPr>
        <p:sp>
          <p:nvSpPr>
            <p:cNvPr id="48" name="TextBox 49">
              <a:extLst>
                <a:ext uri="{FF2B5EF4-FFF2-40B4-BE49-F238E27FC236}">
                  <a16:creationId xmlns:a16="http://schemas.microsoft.com/office/drawing/2014/main" id="{2895EBB8-5D93-574E-9207-18DC0F01EDE9}"/>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9" name="Oval 50">
              <a:extLst>
                <a:ext uri="{FF2B5EF4-FFF2-40B4-BE49-F238E27FC236}">
                  <a16:creationId xmlns:a16="http://schemas.microsoft.com/office/drawing/2014/main" id="{A45A50C5-8372-254B-BBFA-F3D9621B741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51">
            <a:extLst>
              <a:ext uri="{FF2B5EF4-FFF2-40B4-BE49-F238E27FC236}">
                <a16:creationId xmlns:a16="http://schemas.microsoft.com/office/drawing/2014/main" id="{732056F2-FC9C-0642-9C13-A5BC01BE2BFC}"/>
              </a:ext>
            </a:extLst>
          </p:cNvPr>
          <p:cNvSpPr/>
          <p:nvPr/>
        </p:nvSpPr>
        <p:spPr>
          <a:xfrm>
            <a:off x="8063215" y="260423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52">
                <a:extLst>
                  <a:ext uri="{FF2B5EF4-FFF2-40B4-BE49-F238E27FC236}">
                    <a16:creationId xmlns:a16="http://schemas.microsoft.com/office/drawing/2014/main" id="{C4DDFCCC-803D-FE47-A63B-9EFEAE04C01A}"/>
                  </a:ext>
                </a:extLst>
              </p:cNvPr>
              <p:cNvSpPr txBox="1"/>
              <p:nvPr/>
            </p:nvSpPr>
            <p:spPr>
              <a:xfrm>
                <a:off x="8144167" y="262103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1" name="TextBox 52">
                <a:extLst>
                  <a:ext uri="{FF2B5EF4-FFF2-40B4-BE49-F238E27FC236}">
                    <a16:creationId xmlns:a16="http://schemas.microsoft.com/office/drawing/2014/main" id="{C4DDFCCC-803D-FE47-A63B-9EFEAE04C01A}"/>
                  </a:ext>
                </a:extLst>
              </p:cNvPr>
              <p:cNvSpPr txBox="1">
                <a:spLocks noRot="1" noChangeAspect="1" noMove="1" noResize="1" noEditPoints="1" noAdjustHandles="1" noChangeArrowheads="1" noChangeShapeType="1" noTextEdit="1"/>
              </p:cNvSpPr>
              <p:nvPr/>
            </p:nvSpPr>
            <p:spPr>
              <a:xfrm>
                <a:off x="8144167" y="2621033"/>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32" name="Group 55">
            <a:extLst>
              <a:ext uri="{FF2B5EF4-FFF2-40B4-BE49-F238E27FC236}">
                <a16:creationId xmlns:a16="http://schemas.microsoft.com/office/drawing/2014/main" id="{1829535D-9A27-8F40-9066-128776BF9B14}"/>
              </a:ext>
            </a:extLst>
          </p:cNvPr>
          <p:cNvGrpSpPr/>
          <p:nvPr/>
        </p:nvGrpSpPr>
        <p:grpSpPr>
          <a:xfrm>
            <a:off x="8357340" y="2075657"/>
            <a:ext cx="634581" cy="338554"/>
            <a:chOff x="7244369" y="3385977"/>
            <a:chExt cx="634581" cy="338554"/>
          </a:xfrm>
        </p:grpSpPr>
        <p:sp>
          <p:nvSpPr>
            <p:cNvPr id="46" name="Oval 56">
              <a:extLst>
                <a:ext uri="{FF2B5EF4-FFF2-40B4-BE49-F238E27FC236}">
                  <a16:creationId xmlns:a16="http://schemas.microsoft.com/office/drawing/2014/main" id="{0FA4D39D-FCD2-BA4B-A00E-947DE6DAAB0D}"/>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7">
              <a:extLst>
                <a:ext uri="{FF2B5EF4-FFF2-40B4-BE49-F238E27FC236}">
                  <a16:creationId xmlns:a16="http://schemas.microsoft.com/office/drawing/2014/main" id="{F2049A0E-A2E5-8340-931C-650A2F16295A}"/>
                </a:ext>
              </a:extLst>
            </p:cNvPr>
            <p:cNvSpPr txBox="1"/>
            <p:nvPr/>
          </p:nvSpPr>
          <p:spPr>
            <a:xfrm>
              <a:off x="7244369" y="3385977"/>
              <a:ext cx="634581" cy="338554"/>
            </a:xfrm>
            <a:prstGeom prst="rect">
              <a:avLst/>
            </a:prstGeom>
            <a:noFill/>
          </p:spPr>
          <p:txBody>
            <a:bodyPr wrap="square" rtlCol="0">
              <a:spAutoFit/>
            </a:bodyPr>
            <a:lstStyle/>
            <a:p>
              <a:pPr algn="ctr"/>
              <a:r>
                <a:rPr lang="en-US" sz="1600" dirty="0"/>
                <a:t>ops</a:t>
              </a:r>
            </a:p>
          </p:txBody>
        </p:sp>
      </p:grpSp>
      <p:grpSp>
        <p:nvGrpSpPr>
          <p:cNvPr id="33" name="Group 58">
            <a:extLst>
              <a:ext uri="{FF2B5EF4-FFF2-40B4-BE49-F238E27FC236}">
                <a16:creationId xmlns:a16="http://schemas.microsoft.com/office/drawing/2014/main" id="{CF8B8750-7BF7-E645-8746-18304516C3DC}"/>
              </a:ext>
            </a:extLst>
          </p:cNvPr>
          <p:cNvGrpSpPr/>
          <p:nvPr/>
        </p:nvGrpSpPr>
        <p:grpSpPr>
          <a:xfrm>
            <a:off x="10194260" y="3019917"/>
            <a:ext cx="733573" cy="338554"/>
            <a:chOff x="8774486" y="4387239"/>
            <a:chExt cx="733573" cy="338554"/>
          </a:xfrm>
        </p:grpSpPr>
        <p:sp>
          <p:nvSpPr>
            <p:cNvPr id="44" name="Oval 59">
              <a:extLst>
                <a:ext uri="{FF2B5EF4-FFF2-40B4-BE49-F238E27FC236}">
                  <a16:creationId xmlns:a16="http://schemas.microsoft.com/office/drawing/2014/main" id="{3705E79C-70AC-374C-8E3F-597DE44C5CE6}"/>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60">
              <a:extLst>
                <a:ext uri="{FF2B5EF4-FFF2-40B4-BE49-F238E27FC236}">
                  <a16:creationId xmlns:a16="http://schemas.microsoft.com/office/drawing/2014/main" id="{17A684D0-F451-8F44-BA78-F53683D22BA8}"/>
                </a:ext>
              </a:extLst>
            </p:cNvPr>
            <p:cNvSpPr txBox="1"/>
            <p:nvPr/>
          </p:nvSpPr>
          <p:spPr>
            <a:xfrm>
              <a:off x="8774486" y="4387239"/>
              <a:ext cx="733573" cy="338554"/>
            </a:xfrm>
            <a:prstGeom prst="rect">
              <a:avLst/>
            </a:prstGeom>
            <a:noFill/>
          </p:spPr>
          <p:txBody>
            <a:bodyPr wrap="square" rtlCol="0">
              <a:spAutoFit/>
            </a:bodyPr>
            <a:lstStyle/>
            <a:p>
              <a:pPr algn="ctr"/>
              <a:r>
                <a:rPr lang="en-US" sz="1600" dirty="0"/>
                <a:t>ops</a:t>
              </a:r>
            </a:p>
          </p:txBody>
        </p:sp>
      </p:grpSp>
      <p:cxnSp>
        <p:nvCxnSpPr>
          <p:cNvPr id="34" name="Straight Connector 61">
            <a:extLst>
              <a:ext uri="{FF2B5EF4-FFF2-40B4-BE49-F238E27FC236}">
                <a16:creationId xmlns:a16="http://schemas.microsoft.com/office/drawing/2014/main" id="{2575CF67-CBE4-EF42-88A1-BD3AF7280C4C}"/>
              </a:ext>
            </a:extLst>
          </p:cNvPr>
          <p:cNvCxnSpPr>
            <a:endCxn id="51" idx="3"/>
          </p:cNvCxnSpPr>
          <p:nvPr/>
        </p:nvCxnSpPr>
        <p:spPr>
          <a:xfrm flipV="1">
            <a:off x="10553558" y="280382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6">
            <a:extLst>
              <a:ext uri="{FF2B5EF4-FFF2-40B4-BE49-F238E27FC236}">
                <a16:creationId xmlns:a16="http://schemas.microsoft.com/office/drawing/2014/main" id="{A3D9189D-16CD-A944-A060-E9FC18FB6826}"/>
              </a:ext>
            </a:extLst>
          </p:cNvPr>
          <p:cNvSpPr/>
          <p:nvPr/>
        </p:nvSpPr>
        <p:spPr>
          <a:xfrm>
            <a:off x="7898581" y="191679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67">
            <a:extLst>
              <a:ext uri="{FF2B5EF4-FFF2-40B4-BE49-F238E27FC236}">
                <a16:creationId xmlns:a16="http://schemas.microsoft.com/office/drawing/2014/main" id="{1486206F-342C-7342-A2ED-E562065DF933}"/>
              </a:ext>
            </a:extLst>
          </p:cNvPr>
          <p:cNvSpPr/>
          <p:nvPr/>
        </p:nvSpPr>
        <p:spPr>
          <a:xfrm>
            <a:off x="10194260" y="191679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68">
            <a:extLst>
              <a:ext uri="{FF2B5EF4-FFF2-40B4-BE49-F238E27FC236}">
                <a16:creationId xmlns:a16="http://schemas.microsoft.com/office/drawing/2014/main" id="{3875D1C7-970C-9C41-82BA-C34DE505122C}"/>
              </a:ext>
            </a:extLst>
          </p:cNvPr>
          <p:cNvCxnSpPr>
            <a:cxnSpLocks/>
            <a:stCxn id="47" idx="3"/>
            <a:endCxn id="45" idx="1"/>
          </p:cNvCxnSpPr>
          <p:nvPr/>
        </p:nvCxnSpPr>
        <p:spPr>
          <a:xfrm>
            <a:off x="8991921" y="2244934"/>
            <a:ext cx="120233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5FCEDD69-5303-5B4A-9400-BB8554A4073C}"/>
              </a:ext>
            </a:extLst>
          </p:cNvPr>
          <p:cNvGrpSpPr/>
          <p:nvPr/>
        </p:nvGrpSpPr>
        <p:grpSpPr>
          <a:xfrm>
            <a:off x="8020475" y="4102652"/>
            <a:ext cx="971446" cy="1228966"/>
            <a:chOff x="7098717" y="4674592"/>
            <a:chExt cx="971446" cy="1228966"/>
          </a:xfrm>
        </p:grpSpPr>
        <p:sp>
          <p:nvSpPr>
            <p:cNvPr id="42" name="TextBox 47">
              <a:extLst>
                <a:ext uri="{FF2B5EF4-FFF2-40B4-BE49-F238E27FC236}">
                  <a16:creationId xmlns:a16="http://schemas.microsoft.com/office/drawing/2014/main" id="{383A3636-7405-7849-972A-FAB5B5CA862C}"/>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baseline="-25000" dirty="0"/>
                <a:t>0</a:t>
              </a:r>
            </a:p>
          </p:txBody>
        </p:sp>
        <p:pic>
          <p:nvPicPr>
            <p:cNvPr id="43" name="图片 42">
              <a:extLst>
                <a:ext uri="{FF2B5EF4-FFF2-40B4-BE49-F238E27FC236}">
                  <a16:creationId xmlns:a16="http://schemas.microsoft.com/office/drawing/2014/main" id="{2FC07F55-5583-D243-B67E-A551D56DEC9B}"/>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39" name="组合 38">
            <a:extLst>
              <a:ext uri="{FF2B5EF4-FFF2-40B4-BE49-F238E27FC236}">
                <a16:creationId xmlns:a16="http://schemas.microsoft.com/office/drawing/2014/main" id="{08C28255-69E5-4A44-979A-26FC3080B745}"/>
              </a:ext>
            </a:extLst>
          </p:cNvPr>
          <p:cNvGrpSpPr/>
          <p:nvPr/>
        </p:nvGrpSpPr>
        <p:grpSpPr>
          <a:xfrm>
            <a:off x="10272839" y="4117092"/>
            <a:ext cx="1053697" cy="1212843"/>
            <a:chOff x="9120711" y="4689032"/>
            <a:chExt cx="1053697" cy="1212843"/>
          </a:xfrm>
        </p:grpSpPr>
        <p:sp>
          <p:nvSpPr>
            <p:cNvPr id="40" name="TextBox 54">
              <a:extLst>
                <a:ext uri="{FF2B5EF4-FFF2-40B4-BE49-F238E27FC236}">
                  <a16:creationId xmlns:a16="http://schemas.microsoft.com/office/drawing/2014/main" id="{1014E9A5-EE68-FD40-87A1-4F6F2A400676}"/>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41" name="图片 40">
              <a:extLst>
                <a:ext uri="{FF2B5EF4-FFF2-40B4-BE49-F238E27FC236}">
                  <a16:creationId xmlns:a16="http://schemas.microsoft.com/office/drawing/2014/main" id="{43545BE1-EC07-2441-B300-34D977337164}"/>
                </a:ext>
              </a:extLst>
            </p:cNvPr>
            <p:cNvPicPr>
              <a:picLocks noChangeAspect="1"/>
            </p:cNvPicPr>
            <p:nvPr/>
          </p:nvPicPr>
          <p:blipFill>
            <a:blip r:embed="rId9"/>
            <a:stretch>
              <a:fillRect/>
            </a:stretch>
          </p:blipFill>
          <p:spPr>
            <a:xfrm>
              <a:off x="9420079" y="4689032"/>
              <a:ext cx="508000" cy="914400"/>
            </a:xfrm>
            <a:prstGeom prst="rect">
              <a:avLst/>
            </a:prstGeom>
          </p:spPr>
        </p:pic>
      </p:grpSp>
      <p:sp>
        <p:nvSpPr>
          <p:cNvPr id="89" name="TextBox 47">
            <a:extLst>
              <a:ext uri="{FF2B5EF4-FFF2-40B4-BE49-F238E27FC236}">
                <a16:creationId xmlns:a16="http://schemas.microsoft.com/office/drawing/2014/main" id="{D0D16E8C-C117-0A4E-85AC-598C42DCAA21}"/>
              </a:ext>
            </a:extLst>
          </p:cNvPr>
          <p:cNvSpPr txBox="1"/>
          <p:nvPr/>
        </p:nvSpPr>
        <p:spPr>
          <a:xfrm rot="2199034">
            <a:off x="9025077" y="2324811"/>
            <a:ext cx="1374401" cy="369332"/>
          </a:xfrm>
          <a:prstGeom prst="rect">
            <a:avLst/>
          </a:prstGeom>
          <a:noFill/>
        </p:spPr>
        <p:txBody>
          <a:bodyPr wrap="square" rtlCol="0">
            <a:spAutoFit/>
          </a:bodyPr>
          <a:lstStyle/>
          <a:p>
            <a:pPr algn="ctr"/>
            <a:r>
              <a:rPr lang="en-US" b="1" dirty="0">
                <a:solidFill>
                  <a:srgbClr val="C00000"/>
                </a:solidFill>
              </a:rPr>
              <a:t>All-Reduce</a:t>
            </a:r>
            <a:endParaRPr lang="en-US" b="1" baseline="-25000" dirty="0">
              <a:solidFill>
                <a:srgbClr val="C00000"/>
              </a:solidFill>
            </a:endParaRPr>
          </a:p>
        </p:txBody>
      </p:sp>
    </p:spTree>
    <p:extLst>
      <p:ext uri="{BB962C8B-B14F-4D97-AF65-F5344CB8AC3E}">
        <p14:creationId xmlns:p14="http://schemas.microsoft.com/office/powerpoint/2010/main" val="923505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BD6C75-794E-394E-A731-E0D72E3A1A83}"/>
              </a:ext>
            </a:extLst>
          </p:cNvPr>
          <p:cNvSpPr>
            <a:spLocks noGrp="1"/>
          </p:cNvSpPr>
          <p:nvPr>
            <p:ph sz="half" idx="1"/>
          </p:nvPr>
        </p:nvSpPr>
        <p:spPr/>
        <p:txBody>
          <a:bodyPr/>
          <a:lstStyle/>
          <a:p>
            <a:r>
              <a:rPr lang="zh-CN" altLang="en-US" b="1" dirty="0"/>
              <a:t>自动并行原理</a:t>
            </a:r>
            <a:endParaRPr lang="en-US" altLang="zh-CN" b="1" dirty="0"/>
          </a:p>
          <a:p>
            <a:pPr marL="694190" lvl="1" indent="-457200">
              <a:buFont typeface="+mj-lt"/>
              <a:buAutoNum type="arabicPeriod"/>
            </a:pPr>
            <a:r>
              <a:rPr lang="zh-CN" altLang="en-US" dirty="0"/>
              <a:t>张量排布模型</a:t>
            </a:r>
            <a:r>
              <a:rPr lang="zh-CN" altLang="en-US" dirty="0">
                <a:solidFill>
                  <a:srgbClr val="FFC000"/>
                </a:solidFill>
              </a:rPr>
              <a:t> </a:t>
            </a:r>
            <a:r>
              <a:rPr lang="en-US" altLang="zh-CN" dirty="0">
                <a:solidFill>
                  <a:srgbClr val="FFC000"/>
                </a:solidFill>
                <a:hlinkClick r:id="rId2">
                  <a:extLst>
                    <a:ext uri="{A12FA001-AC4F-418D-AE19-62706E023703}">
                      <ahyp:hlinkClr xmlns:ahyp="http://schemas.microsoft.com/office/drawing/2018/hyperlinkcolor" val="tx"/>
                    </a:ext>
                  </a:extLst>
                </a:hlinkClick>
              </a:rPr>
              <a:t>tensor_layout</a:t>
            </a:r>
            <a:endParaRPr lang="en-US" altLang="zh-CN" dirty="0">
              <a:solidFill>
                <a:srgbClr val="FFC000"/>
              </a:solidFill>
            </a:endParaRPr>
          </a:p>
          <a:p>
            <a:pPr marL="694190" lvl="1" indent="-457200">
              <a:buFont typeface="+mj-lt"/>
              <a:buAutoNum type="arabicPeriod"/>
            </a:pPr>
            <a:r>
              <a:rPr lang="zh-CN" altLang="en-US" dirty="0"/>
              <a:t>分布式算子 </a:t>
            </a:r>
            <a:r>
              <a:rPr lang="en-US" altLang="zh-CN" dirty="0">
                <a:solidFill>
                  <a:srgbClr val="FFC000"/>
                </a:solidFill>
                <a:hlinkClick r:id="rId3">
                  <a:extLst>
                    <a:ext uri="{A12FA001-AC4F-418D-AE19-62706E023703}">
                      <ahyp:hlinkClr xmlns:ahyp="http://schemas.microsoft.com/office/drawing/2018/hyperlinkcolor" val="tx"/>
                    </a:ext>
                  </a:extLst>
                </a:hlinkClick>
              </a:rPr>
              <a:t>ops_info</a:t>
            </a:r>
            <a:endParaRPr lang="zh-CN" altLang="en-US" dirty="0">
              <a:solidFill>
                <a:srgbClr val="FFC000"/>
              </a:solidFill>
            </a:endParaRPr>
          </a:p>
          <a:p>
            <a:pPr marL="694190" lvl="1" indent="-457200">
              <a:buFont typeface="+mj-lt"/>
              <a:buAutoNum type="arabicPeriod"/>
            </a:pPr>
            <a:r>
              <a:rPr lang="zh-CN" altLang="en-US" dirty="0"/>
              <a:t>张量排布变换</a:t>
            </a:r>
          </a:p>
          <a:p>
            <a:pPr marL="694190" lvl="1" indent="-457200">
              <a:buFont typeface="+mj-lt"/>
              <a:buAutoNum type="arabicPeriod"/>
            </a:pPr>
            <a:r>
              <a:rPr lang="zh-CN" altLang="en-US" dirty="0"/>
              <a:t>切分策略搜索算法</a:t>
            </a:r>
            <a:r>
              <a:rPr lang="zh-CN" altLang="en-US" dirty="0">
                <a:solidFill>
                  <a:srgbClr val="FFC000"/>
                </a:solidFill>
              </a:rPr>
              <a:t> </a:t>
            </a:r>
            <a:r>
              <a:rPr lang="en-US" altLang="zh-CN" dirty="0">
                <a:solidFill>
                  <a:srgbClr val="FFC000"/>
                </a:solidFill>
                <a:hlinkClick r:id="rId4">
                  <a:extLst>
                    <a:ext uri="{A12FA001-AC4F-418D-AE19-62706E023703}">
                      <ahyp:hlinkClr xmlns:ahyp="http://schemas.microsoft.com/office/drawing/2018/hyperlinkcolor" val="tx"/>
                    </a:ext>
                  </a:extLst>
                </a:hlinkClick>
              </a:rPr>
              <a:t>auto_parallel</a:t>
            </a:r>
            <a:endParaRPr lang="zh-CN" altLang="en-US" dirty="0">
              <a:solidFill>
                <a:srgbClr val="FFC000"/>
              </a:solidFill>
            </a:endParaRPr>
          </a:p>
          <a:p>
            <a:pPr marL="694190" lvl="1" indent="-457200">
              <a:buFont typeface="+mj-lt"/>
              <a:buAutoNum type="arabicPeriod"/>
            </a:pPr>
            <a:r>
              <a:rPr lang="zh-CN" altLang="en-US" dirty="0"/>
              <a:t>分布式自动微分</a:t>
            </a:r>
            <a:br>
              <a:rPr lang="zh-CN" altLang="en-US" dirty="0"/>
            </a:br>
            <a:br>
              <a:rPr lang="zh-CN" altLang="en-US" dirty="0"/>
            </a:br>
            <a:br>
              <a:rPr lang="zh-CN" altLang="en-US" dirty="0"/>
            </a:br>
            <a:endParaRPr lang="zh-CN" altLang="en-US" b="1" dirty="0"/>
          </a:p>
          <a:p>
            <a:pPr marL="0" indent="0">
              <a:buNone/>
            </a:pPr>
            <a:endParaRPr kumimoji="1" lang="zh-CN" altLang="en-US" dirty="0"/>
          </a:p>
        </p:txBody>
      </p:sp>
      <p:pic>
        <p:nvPicPr>
          <p:cNvPr id="4" name="图片 3">
            <a:extLst>
              <a:ext uri="{FF2B5EF4-FFF2-40B4-BE49-F238E27FC236}">
                <a16:creationId xmlns:a16="http://schemas.microsoft.com/office/drawing/2014/main" id="{CA9C1E6B-E914-684E-B5EC-B121EEEEA02F}"/>
              </a:ext>
            </a:extLst>
          </p:cNvPr>
          <p:cNvPicPr>
            <a:picLocks noChangeAspect="1"/>
          </p:cNvPicPr>
          <p:nvPr/>
        </p:nvPicPr>
        <p:blipFill>
          <a:blip r:embed="rId5"/>
          <a:stretch>
            <a:fillRect/>
          </a:stretch>
        </p:blipFill>
        <p:spPr>
          <a:xfrm>
            <a:off x="5378301" y="1209878"/>
            <a:ext cx="5888537" cy="5142911"/>
          </a:xfrm>
          <a:prstGeom prst="rect">
            <a:avLst/>
          </a:prstGeom>
        </p:spPr>
      </p:pic>
      <p:sp>
        <p:nvSpPr>
          <p:cNvPr id="5" name="标题 1">
            <a:extLst>
              <a:ext uri="{FF2B5EF4-FFF2-40B4-BE49-F238E27FC236}">
                <a16:creationId xmlns:a16="http://schemas.microsoft.com/office/drawing/2014/main" id="{564AF24D-C84C-8C4F-966C-79D3A9340EEA}"/>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6" name="图片 5">
            <a:extLst>
              <a:ext uri="{FF2B5EF4-FFF2-40B4-BE49-F238E27FC236}">
                <a16:creationId xmlns:a16="http://schemas.microsoft.com/office/drawing/2014/main" id="{53F4BAC4-867D-6A46-962F-BBC30CF23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Tree>
    <p:extLst>
      <p:ext uri="{BB962C8B-B14F-4D97-AF65-F5344CB8AC3E}">
        <p14:creationId xmlns:p14="http://schemas.microsoft.com/office/powerpoint/2010/main" val="356115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FE4-873A-4A38-B783-53F88A412712}"/>
              </a:ext>
            </a:extLst>
          </p:cNvPr>
          <p:cNvSpPr>
            <a:spLocks noGrp="1"/>
          </p:cNvSpPr>
          <p:nvPr>
            <p:ph type="title"/>
          </p:nvPr>
        </p:nvSpPr>
        <p:spPr/>
        <p:txBody>
          <a:bodyPr/>
          <a:lstStyle/>
          <a:p>
            <a:r>
              <a:rPr lang="zh-CN" altLang="en-US" dirty="0"/>
              <a:t>其它</a:t>
            </a:r>
            <a:endParaRPr lang="en-US" dirty="0"/>
          </a:p>
        </p:txBody>
      </p:sp>
      <p:sp>
        <p:nvSpPr>
          <p:cNvPr id="3" name="Text Placeholder 2">
            <a:extLst>
              <a:ext uri="{FF2B5EF4-FFF2-40B4-BE49-F238E27FC236}">
                <a16:creationId xmlns:a16="http://schemas.microsoft.com/office/drawing/2014/main" id="{DB022B73-8B5A-4D13-90D9-3E90E6E79679}"/>
              </a:ext>
            </a:extLst>
          </p:cNvPr>
          <p:cNvSpPr>
            <a:spLocks noGrp="1"/>
          </p:cNvSpPr>
          <p:nvPr>
            <p:ph sz="half" idx="1"/>
          </p:nvPr>
        </p:nvSpPr>
        <p:spPr/>
        <p:txBody>
          <a:bodyPr/>
          <a:lstStyle/>
          <a:p>
            <a:pPr marL="457200" indent="-457200">
              <a:buFont typeface="Arial" panose="020B0604020202020204" pitchFamily="34" charset="0"/>
              <a:buChar char="•"/>
            </a:pPr>
            <a:r>
              <a:rPr lang="zh-CN" altLang="en-US" b="1" dirty="0"/>
              <a:t>数据读取与预处理</a:t>
            </a:r>
            <a:endParaRPr lang="en-US" altLang="zh-CN" b="1" dirty="0"/>
          </a:p>
          <a:p>
            <a:pPr marL="685800" lvl="1" indent="-457200">
              <a:buFont typeface="Arial" panose="020B0604020202020204" pitchFamily="34" charset="0"/>
              <a:buChar char="•"/>
            </a:pPr>
            <a:r>
              <a:rPr lang="zh-CN" altLang="en-US" dirty="0"/>
              <a:t>本地读取：预先推送数据片到</a:t>
            </a:r>
            <a:r>
              <a:rPr lang="en-US" altLang="zh-CN" dirty="0"/>
              <a:t>worker</a:t>
            </a:r>
          </a:p>
          <a:p>
            <a:pPr marL="685800" lvl="1" indent="-457200">
              <a:buFont typeface="Arial" panose="020B0604020202020204" pitchFamily="34" charset="0"/>
              <a:buChar char="•"/>
            </a:pPr>
            <a:r>
              <a:rPr lang="zh-CN" altLang="en-US" dirty="0"/>
              <a:t>分布式文件系统：框架内嵌并行读取功能，多</a:t>
            </a:r>
            <a:r>
              <a:rPr lang="en-US" altLang="zh-CN" dirty="0"/>
              <a:t>worker</a:t>
            </a:r>
            <a:r>
              <a:rPr lang="zh-CN" altLang="en-US" dirty="0"/>
              <a:t>分片读取自己的部分</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b="1" dirty="0"/>
              <a:t>容错处理和故障恢复</a:t>
            </a:r>
            <a:endParaRPr lang="en-US" altLang="zh-CN" b="1" dirty="0"/>
          </a:p>
          <a:p>
            <a:pPr marL="685800" lvl="1" indent="-457200">
              <a:buFont typeface="Arial" panose="020B0604020202020204" pitchFamily="34" charset="0"/>
              <a:buChar char="•"/>
            </a:pPr>
            <a:r>
              <a:rPr lang="zh-CN" altLang="en-US" dirty="0"/>
              <a:t>机器学习的内禀特性：训练数据丢弃不敏感（部分</a:t>
            </a:r>
            <a:r>
              <a:rPr lang="en-US" altLang="zh-CN" dirty="0"/>
              <a:t>worker</a:t>
            </a:r>
            <a:r>
              <a:rPr lang="zh-CN" altLang="en-US" dirty="0"/>
              <a:t>更新）</a:t>
            </a:r>
            <a:endParaRPr lang="en-US" altLang="zh-CN" dirty="0"/>
          </a:p>
          <a:p>
            <a:pPr marL="685800" lvl="1" indent="-457200">
              <a:buFont typeface="Arial" panose="020B0604020202020204" pitchFamily="34" charset="0"/>
              <a:buChar char="•"/>
            </a:pPr>
            <a:r>
              <a:rPr lang="zh-CN" altLang="en-US" dirty="0"/>
              <a:t>模型</a:t>
            </a:r>
            <a:r>
              <a:rPr lang="en-US" altLang="zh-CN" dirty="0"/>
              <a:t>checkpoint</a:t>
            </a:r>
            <a:r>
              <a:rPr lang="zh-CN" altLang="en-US" dirty="0"/>
              <a:t>：</a:t>
            </a:r>
            <a:r>
              <a:rPr lang="en-US" altLang="zh-CN" dirty="0"/>
              <a:t>save/load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517105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kumimoji="1" lang="zh-CN" altLang="en-US" sz="9600" b="1" dirty="0">
                <a:solidFill>
                  <a:srgbClr val="C00000"/>
                </a:solidFill>
              </a:rPr>
              <a:t>并行处理硬件架构</a:t>
            </a:r>
            <a:endParaRPr lang="zh-CN" altLang="en-US" sz="9600" b="1" dirty="0">
              <a:solidFill>
                <a:srgbClr val="C00000"/>
              </a:solidFill>
              <a:cs typeface="Arial" pitchFamily="34" charset="0"/>
            </a:endParaRPr>
          </a:p>
        </p:txBody>
      </p:sp>
    </p:spTree>
    <p:extLst>
      <p:ext uri="{BB962C8B-B14F-4D97-AF65-F5344CB8AC3E}">
        <p14:creationId xmlns:p14="http://schemas.microsoft.com/office/powerpoint/2010/main" val="3402968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5479-6469-4FBC-9DF5-63D972BA9D1A}"/>
              </a:ext>
            </a:extLst>
          </p:cNvPr>
          <p:cNvSpPr>
            <a:spLocks noGrp="1"/>
          </p:cNvSpPr>
          <p:nvPr>
            <p:ph type="title"/>
          </p:nvPr>
        </p:nvSpPr>
        <p:spPr/>
        <p:txBody>
          <a:bodyPr/>
          <a:lstStyle/>
          <a:p>
            <a:r>
              <a:rPr lang="zh-CN" altLang="en-US" dirty="0"/>
              <a:t>思考题</a:t>
            </a:r>
            <a:endParaRPr lang="en-US" dirty="0"/>
          </a:p>
        </p:txBody>
      </p:sp>
      <p:sp>
        <p:nvSpPr>
          <p:cNvPr id="3" name="Text Placeholder 2">
            <a:extLst>
              <a:ext uri="{FF2B5EF4-FFF2-40B4-BE49-F238E27FC236}">
                <a16:creationId xmlns:a16="http://schemas.microsoft.com/office/drawing/2014/main" id="{556C289C-5022-428A-A127-0ECBD6BCA1E4}"/>
              </a:ext>
            </a:extLst>
          </p:cNvPr>
          <p:cNvSpPr>
            <a:spLocks noGrp="1"/>
          </p:cNvSpPr>
          <p:nvPr>
            <p:ph sz="half" idx="1"/>
          </p:nvPr>
        </p:nvSpPr>
        <p:spPr/>
        <p:txBody>
          <a:bodyPr/>
          <a:lstStyle/>
          <a:p>
            <a:r>
              <a:rPr lang="en-US" altLang="zh-CN" dirty="0"/>
              <a:t>Q</a:t>
            </a:r>
            <a:r>
              <a:rPr lang="zh-CN" altLang="en-US" dirty="0"/>
              <a:t>：为什么模型训练通常需要分布式进行，而分布式模型预测并不常见？</a:t>
            </a:r>
            <a:endParaRPr lang="en-US" altLang="zh-CN" dirty="0"/>
          </a:p>
          <a:p>
            <a:endParaRPr lang="en-US" dirty="0"/>
          </a:p>
          <a:p>
            <a:r>
              <a:rPr lang="zh-CN" altLang="en-US" dirty="0"/>
              <a:t>计算模式不同：</a:t>
            </a:r>
            <a:endParaRPr lang="en-US" altLang="zh-CN" dirty="0"/>
          </a:p>
          <a:p>
            <a:r>
              <a:rPr lang="en-US" altLang="zh-CN" dirty="0"/>
              <a:t>        </a:t>
            </a:r>
            <a:r>
              <a:rPr lang="zh-CN" altLang="en-US" dirty="0"/>
              <a:t>训练需要各个</a:t>
            </a:r>
            <a:r>
              <a:rPr lang="en-US" altLang="zh-CN" dirty="0"/>
              <a:t>worker</a:t>
            </a:r>
            <a:r>
              <a:rPr lang="zh-CN" altLang="en-US" dirty="0"/>
              <a:t>保持通信，从而协调统一地更新模型参数；</a:t>
            </a:r>
            <a:endParaRPr lang="en-US" altLang="zh-CN" dirty="0"/>
          </a:p>
          <a:p>
            <a:r>
              <a:rPr lang="en-US" altLang="zh-CN" dirty="0"/>
              <a:t>        </a:t>
            </a:r>
            <a:r>
              <a:rPr lang="zh-CN" altLang="en-US" dirty="0"/>
              <a:t>预测中的模型参数是固定的，各个</a:t>
            </a:r>
            <a:r>
              <a:rPr lang="en-US" altLang="zh-CN" dirty="0"/>
              <a:t>worker</a:t>
            </a:r>
            <a:r>
              <a:rPr lang="zh-CN" altLang="en-US" dirty="0"/>
              <a:t>分别使用只读副本，无需相互通信协调；</a:t>
            </a:r>
            <a:endParaRPr lang="en-US" altLang="zh-CN" dirty="0"/>
          </a:p>
        </p:txBody>
      </p:sp>
    </p:spTree>
    <p:extLst>
      <p:ext uri="{BB962C8B-B14F-4D97-AF65-F5344CB8AC3E}">
        <p14:creationId xmlns:p14="http://schemas.microsoft.com/office/powerpoint/2010/main" val="12744121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0BB-1160-42A6-8A97-54D11C2BCC97}"/>
              </a:ext>
            </a:extLst>
          </p:cNvPr>
          <p:cNvSpPr>
            <a:spLocks noGrp="1"/>
          </p:cNvSpPr>
          <p:nvPr>
            <p:ph type="title"/>
          </p:nvPr>
        </p:nvSpPr>
        <p:spPr/>
        <p:txBody>
          <a:bodyPr/>
          <a:lstStyle/>
          <a:p>
            <a:r>
              <a:rPr lang="zh-CN" altLang="en-US" dirty="0"/>
              <a:t>本章小结</a:t>
            </a:r>
            <a:endParaRPr lang="en-US" dirty="0"/>
          </a:p>
        </p:txBody>
      </p:sp>
      <p:sp>
        <p:nvSpPr>
          <p:cNvPr id="3" name="Text Placeholder 2">
            <a:extLst>
              <a:ext uri="{FF2B5EF4-FFF2-40B4-BE49-F238E27FC236}">
                <a16:creationId xmlns:a16="http://schemas.microsoft.com/office/drawing/2014/main" id="{98F34ABB-B93C-4676-9C5C-839843187D98}"/>
              </a:ext>
            </a:extLst>
          </p:cNvPr>
          <p:cNvSpPr>
            <a:spLocks noGrp="1"/>
          </p:cNvSpPr>
          <p:nvPr>
            <p:ph sz="half" idx="1"/>
          </p:nvPr>
        </p:nvSpPr>
        <p:spPr/>
        <p:txBody>
          <a:bodyPr/>
          <a:lstStyle/>
          <a:p>
            <a:pPr marL="457200" indent="-457200">
              <a:buFont typeface="+mj-lt"/>
              <a:buAutoNum type="arabicPeriod"/>
            </a:pPr>
            <a:r>
              <a:rPr lang="zh-CN" altLang="en-US" dirty="0"/>
              <a:t>单服务器执行从串行处理到并行处理，硬件架构从</a:t>
            </a:r>
            <a:r>
              <a:rPr lang="en-US" altLang="zh-CN" dirty="0"/>
              <a:t>SISD</a:t>
            </a:r>
            <a:r>
              <a:rPr lang="zh-CN" altLang="en-US" dirty="0"/>
              <a:t>到</a:t>
            </a:r>
            <a:r>
              <a:rPr lang="en-US" altLang="zh-CN" dirty="0"/>
              <a:t>MIMD</a:t>
            </a:r>
            <a:r>
              <a:rPr lang="zh-CN" altLang="en-US" dirty="0"/>
              <a:t>发展，实际上目前应用最广的是支持</a:t>
            </a:r>
            <a:r>
              <a:rPr lang="en-US" altLang="zh-CN" dirty="0"/>
              <a:t>SIMT</a:t>
            </a:r>
            <a:r>
              <a:rPr lang="zh-CN" altLang="en-US" dirty="0"/>
              <a:t>编程的</a:t>
            </a:r>
            <a:r>
              <a:rPr lang="en-US" altLang="zh-CN" dirty="0"/>
              <a:t>GPU</a:t>
            </a:r>
            <a:r>
              <a:rPr lang="zh-CN" altLang="en-US" dirty="0"/>
              <a:t>硬件架构。</a:t>
            </a:r>
            <a:endParaRPr lang="en-US" altLang="zh-CN" dirty="0"/>
          </a:p>
          <a:p>
            <a:pPr marL="457200" indent="-457200">
              <a:buFont typeface="+mj-lt"/>
              <a:buAutoNum type="arabicPeriod"/>
            </a:pPr>
            <a:r>
              <a:rPr lang="zh-CN" altLang="en-US" dirty="0"/>
              <a:t>基于内嵌分布式策略的训练系统：针对</a:t>
            </a:r>
            <a:r>
              <a:rPr lang="en-US" dirty="0"/>
              <a:t>TensorFlow</a:t>
            </a:r>
            <a:r>
              <a:rPr lang="en-US" altLang="zh-CN" dirty="0"/>
              <a:t>/MindSpore</a:t>
            </a:r>
            <a:r>
              <a:rPr lang="zh-CN" altLang="en-US" dirty="0"/>
              <a:t>为代表的基于计算图的</a:t>
            </a:r>
            <a:r>
              <a:rPr lang="en-US" altLang="zh-CN" dirty="0"/>
              <a:t>AI</a:t>
            </a:r>
            <a:r>
              <a:rPr lang="zh-CN" altLang="en-US" dirty="0"/>
              <a:t>框架，根据内置规则，自动完成分布式并行训练</a:t>
            </a:r>
            <a:endParaRPr lang="en-US" dirty="0"/>
          </a:p>
          <a:p>
            <a:pPr marL="457200" indent="-457200">
              <a:buFont typeface="+mj-lt"/>
              <a:buAutoNum type="arabicPeriod"/>
            </a:pPr>
            <a:r>
              <a:rPr lang="zh-CN" altLang="en-US" dirty="0"/>
              <a:t>基于提供通信原语分布式训练系统：针对以解释执行 </a:t>
            </a:r>
            <a:r>
              <a:rPr lang="en-US" altLang="zh-CN" dirty="0"/>
              <a:t>AI</a:t>
            </a:r>
            <a:r>
              <a:rPr lang="zh-CN" altLang="en-US" dirty="0"/>
              <a:t> 框架 </a:t>
            </a:r>
            <a:r>
              <a:rPr lang="en-US" altLang="zh-CN" dirty="0"/>
              <a:t>PyTorch </a:t>
            </a:r>
            <a:r>
              <a:rPr lang="zh-CN" altLang="en-US" dirty="0"/>
              <a:t>，能支持用户自定义的灵活分布式策略</a:t>
            </a:r>
            <a:endParaRPr lang="en-US" altLang="zh-CN" dirty="0"/>
          </a:p>
        </p:txBody>
      </p:sp>
    </p:spTree>
    <p:extLst>
      <p:ext uri="{BB962C8B-B14F-4D97-AF65-F5344CB8AC3E}">
        <p14:creationId xmlns:p14="http://schemas.microsoft.com/office/powerpoint/2010/main" val="5837172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6425615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68230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31363150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6172466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5460228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35984905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16379</TotalTime>
  <Words>1698</Words>
  <Application>Microsoft Macintosh PowerPoint</Application>
  <PresentationFormat>自定义</PresentationFormat>
  <Paragraphs>291</Paragraphs>
  <Slides>32</Slides>
  <Notes>9</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并行计算处理硬件架构（IIII）： SIMT 系统</vt:lpstr>
      <vt:lpstr>PowerPoint 演示文稿</vt:lpstr>
      <vt:lpstr>分布式训练系统</vt:lpstr>
      <vt:lpstr>分布式训练系统分类对比</vt:lpstr>
      <vt:lpstr>分布式训练系统（I）</vt:lpstr>
      <vt:lpstr>分布式训练系统（I）</vt:lpstr>
      <vt:lpstr>分布式训练系统（I）</vt:lpstr>
      <vt:lpstr>分布式训练系统（I）</vt:lpstr>
      <vt:lpstr>分布式训练系统（I）</vt:lpstr>
      <vt:lpstr>分布式训练系统（I）</vt:lpstr>
      <vt:lpstr>分布式训练系统（II）</vt:lpstr>
      <vt:lpstr>分布式训练系统（II）</vt:lpstr>
      <vt:lpstr>分布式训练系统（II）</vt:lpstr>
      <vt:lpstr>分布式训练系统（II）</vt:lpstr>
      <vt:lpstr>分布式训练系统（II）</vt:lpstr>
      <vt:lpstr>分布式训练系统（II）</vt:lpstr>
      <vt:lpstr>分布式训练系统（II）</vt:lpstr>
      <vt:lpstr>分布式训练系统（III）</vt:lpstr>
      <vt:lpstr>分布式训练系统（III）</vt:lpstr>
      <vt:lpstr>其它</vt:lpstr>
      <vt:lpstr>思考题</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2016</cp:revision>
  <dcterms:created xsi:type="dcterms:W3CDTF">2015-01-14T10:38:57Z</dcterms:created>
  <dcterms:modified xsi:type="dcterms:W3CDTF">2023-03-04T05:50:47Z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